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5" r:id="rId9"/>
    <p:sldId id="268" r:id="rId10"/>
    <p:sldId id="263" r:id="rId11"/>
    <p:sldId id="264" r:id="rId12"/>
    <p:sldId id="269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86" r:id="rId27"/>
    <p:sldId id="288" r:id="rId28"/>
    <p:sldId id="287" r:id="rId29"/>
    <p:sldId id="282" r:id="rId30"/>
    <p:sldId id="289" r:id="rId31"/>
    <p:sldId id="290" r:id="rId32"/>
    <p:sldId id="292" r:id="rId33"/>
    <p:sldId id="295" r:id="rId34"/>
    <p:sldId id="293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8" r:id="rId47"/>
    <p:sldId id="307" r:id="rId48"/>
    <p:sldId id="309" r:id="rId49"/>
    <p:sldId id="31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0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80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4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0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46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0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2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11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A891D-E37B-644B-8128-3801AF3679E1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0E909-7E3B-294C-82FC-CEAC320A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rxmarbles.com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ctivemanifesto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gor-kiryanov/get-reactive-with-spring5-demo" TargetMode="External"/><Relationship Id="rId2" Type="http://schemas.openxmlformats.org/officeDocument/2006/relationships/hyperlink" Target="https://github.com/egor-kiryanov/rxjava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activex.io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Reactive thinking in Java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000" spc="-11" dirty="0">
              <a:latin typeface="+mj-lt"/>
              <a:ea typeface="+mj-ea"/>
              <a:cs typeface="+mj-cs"/>
            </a:endParaRPr>
          </a:p>
          <a:p>
            <a:r>
              <a:rPr lang="en-US" sz="2300" spc="-11" dirty="0">
                <a:latin typeface="+mj-lt"/>
                <a:ea typeface="+mj-ea"/>
                <a:cs typeface="+mj-cs"/>
              </a:rPr>
              <a:t>Today's demands are simply not met by yesterday’s software architectures</a:t>
            </a:r>
          </a:p>
          <a:p>
            <a:endParaRPr lang="en-US" sz="2000" spc="-1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118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0180" y="705445"/>
            <a:ext cx="7586216" cy="714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4640" spc="7" dirty="0">
                <a:solidFill>
                  <a:srgbClr val="53585F"/>
                </a:solidFill>
                <a:latin typeface="+mj-lt"/>
                <a:ea typeface="+mj-ea"/>
                <a:cs typeface="+mj-cs"/>
              </a:rPr>
              <a:t>A fool with a tool is still a fool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6977" y="1562696"/>
            <a:ext cx="4784080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i="1" spc="-28" dirty="0">
                <a:latin typeface="Arial"/>
                <a:cs typeface="Arial"/>
              </a:rPr>
              <a:t>Американская народная</a:t>
            </a:r>
            <a:r>
              <a:rPr sz="2391" i="1" spc="-4" dirty="0">
                <a:latin typeface="Arial"/>
                <a:cs typeface="Arial"/>
              </a:rPr>
              <a:t> </a:t>
            </a:r>
            <a:r>
              <a:rPr sz="2391" i="1" spc="-127" dirty="0">
                <a:latin typeface="Arial"/>
                <a:cs typeface="Arial"/>
              </a:rPr>
              <a:t>мудрость</a:t>
            </a:r>
            <a:endParaRPr sz="239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156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0180" y="702040"/>
            <a:ext cx="7586216" cy="71404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4640" spc="14" dirty="0">
                <a:solidFill>
                  <a:srgbClr val="53585F"/>
                </a:solidFill>
              </a:rPr>
              <a:t>A </a:t>
            </a:r>
            <a:r>
              <a:rPr sz="4640" spc="7" dirty="0">
                <a:solidFill>
                  <a:srgbClr val="53585F"/>
                </a:solidFill>
              </a:rPr>
              <a:t>fool with </a:t>
            </a:r>
            <a:r>
              <a:rPr sz="4640" spc="11" dirty="0">
                <a:solidFill>
                  <a:srgbClr val="53585F"/>
                </a:solidFill>
              </a:rPr>
              <a:t>a </a:t>
            </a:r>
            <a:r>
              <a:rPr sz="4640" spc="7" dirty="0">
                <a:solidFill>
                  <a:srgbClr val="53585F"/>
                </a:solidFill>
              </a:rPr>
              <a:t>tool is </a:t>
            </a:r>
            <a:r>
              <a:rPr sz="4640" spc="4" dirty="0">
                <a:solidFill>
                  <a:srgbClr val="53585F"/>
                </a:solidFill>
              </a:rPr>
              <a:t>still </a:t>
            </a:r>
            <a:r>
              <a:rPr sz="4640" spc="11" dirty="0">
                <a:solidFill>
                  <a:srgbClr val="53585F"/>
                </a:solidFill>
              </a:rPr>
              <a:t>a</a:t>
            </a:r>
            <a:r>
              <a:rPr sz="4640" spc="-67" dirty="0">
                <a:solidFill>
                  <a:srgbClr val="53585F"/>
                </a:solidFill>
              </a:rPr>
              <a:t> </a:t>
            </a:r>
            <a:r>
              <a:rPr sz="4640" spc="7" dirty="0">
                <a:solidFill>
                  <a:srgbClr val="53585F"/>
                </a:solidFill>
              </a:rPr>
              <a:t>fool</a:t>
            </a:r>
            <a:endParaRPr sz="4640" dirty="0"/>
          </a:p>
        </p:txBody>
      </p:sp>
      <p:sp>
        <p:nvSpPr>
          <p:cNvPr id="3" name="object 3"/>
          <p:cNvSpPr txBox="1"/>
          <p:nvPr/>
        </p:nvSpPr>
        <p:spPr>
          <a:xfrm>
            <a:off x="5336977" y="1562696"/>
            <a:ext cx="4784080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i="1" spc="-28" dirty="0">
                <a:latin typeface="Arial"/>
                <a:cs typeface="Arial"/>
              </a:rPr>
              <a:t>Американская народная</a:t>
            </a:r>
            <a:r>
              <a:rPr sz="2391" i="1" spc="-4" dirty="0">
                <a:latin typeface="Arial"/>
                <a:cs typeface="Arial"/>
              </a:rPr>
              <a:t> </a:t>
            </a:r>
            <a:r>
              <a:rPr sz="2391" i="1" spc="-127" dirty="0">
                <a:latin typeface="Arial"/>
                <a:cs typeface="Arial"/>
              </a:rPr>
              <a:t>мудрость</a:t>
            </a:r>
            <a:endParaRPr sz="239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00883" y="3062883"/>
            <a:ext cx="7584877" cy="1171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4640" spc="14" dirty="0">
                <a:latin typeface="Arial"/>
                <a:cs typeface="Arial"/>
              </a:rPr>
              <a:t>A </a:t>
            </a:r>
            <a:r>
              <a:rPr sz="4640" spc="70" dirty="0">
                <a:latin typeface="Arial"/>
                <a:cs typeface="Arial"/>
              </a:rPr>
              <a:t>pull </a:t>
            </a:r>
            <a:r>
              <a:rPr sz="4640" spc="7" dirty="0">
                <a:latin typeface="Arial"/>
                <a:cs typeface="Arial"/>
              </a:rPr>
              <a:t>with </a:t>
            </a:r>
            <a:r>
              <a:rPr sz="4640" spc="11" dirty="0">
                <a:latin typeface="Arial"/>
                <a:cs typeface="Arial"/>
              </a:rPr>
              <a:t>a </a:t>
            </a:r>
            <a:r>
              <a:rPr sz="4640" spc="7" dirty="0">
                <a:latin typeface="Arial"/>
                <a:cs typeface="Arial"/>
              </a:rPr>
              <a:t>tool is </a:t>
            </a:r>
            <a:r>
              <a:rPr sz="4640" spc="4" dirty="0">
                <a:latin typeface="Arial"/>
                <a:cs typeface="Arial"/>
              </a:rPr>
              <a:t>still </a:t>
            </a:r>
            <a:r>
              <a:rPr sz="4640" spc="11" dirty="0">
                <a:latin typeface="Arial"/>
                <a:cs typeface="Arial"/>
              </a:rPr>
              <a:t>a</a:t>
            </a:r>
            <a:r>
              <a:rPr sz="4640" spc="-130" dirty="0">
                <a:latin typeface="Arial"/>
                <a:cs typeface="Arial"/>
              </a:rPr>
              <a:t> </a:t>
            </a:r>
            <a:r>
              <a:rPr sz="4640" spc="70" dirty="0">
                <a:latin typeface="Arial"/>
                <a:cs typeface="Arial"/>
              </a:rPr>
              <a:t>pull</a:t>
            </a:r>
            <a:endParaRPr sz="4640">
              <a:latin typeface="Arial"/>
              <a:cs typeface="Arial"/>
            </a:endParaRPr>
          </a:p>
          <a:p>
            <a:pPr marR="108938" algn="r">
              <a:spcBef>
                <a:spcPts val="664"/>
              </a:spcBef>
            </a:pPr>
            <a:r>
              <a:rPr sz="2391" i="1" spc="-74" dirty="0">
                <a:latin typeface="Arial"/>
                <a:cs typeface="Arial"/>
              </a:rPr>
              <a:t>Yakov</a:t>
            </a:r>
            <a:r>
              <a:rPr sz="2391" i="1" spc="-49" dirty="0">
                <a:latin typeface="Arial"/>
                <a:cs typeface="Arial"/>
              </a:rPr>
              <a:t> </a:t>
            </a:r>
            <a:r>
              <a:rPr sz="2391" i="1" spc="-35" dirty="0">
                <a:latin typeface="Arial"/>
                <a:cs typeface="Arial"/>
              </a:rPr>
              <a:t>Fain</a:t>
            </a:r>
            <a:endParaRPr sz="2391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19430" y="3768328"/>
            <a:ext cx="544711" cy="553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897082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2179" y="1157511"/>
            <a:ext cx="8329228" cy="273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 txBox="1"/>
          <p:nvPr/>
        </p:nvSpPr>
        <p:spPr>
          <a:xfrm>
            <a:off x="2283023" y="1223367"/>
            <a:ext cx="5340399" cy="1154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807"/>
              </a:lnSpc>
            </a:pPr>
            <a:r>
              <a:rPr sz="1547" spc="-4" dirty="0">
                <a:latin typeface="Lucida Console"/>
                <a:cs typeface="Lucida Console"/>
              </a:rPr>
              <a:t>observableBeer</a:t>
            </a:r>
            <a:endParaRPr sz="1547">
              <a:latin typeface="Lucida Console"/>
              <a:cs typeface="Lucida Console"/>
            </a:endParaRPr>
          </a:p>
          <a:p>
            <a:pPr marL="954996">
              <a:lnSpc>
                <a:spcPts val="1758"/>
              </a:lnSpc>
            </a:pPr>
            <a:r>
              <a:rPr sz="1547" spc="-4" dirty="0">
                <a:latin typeface="Lucida Console"/>
                <a:cs typeface="Lucida Console"/>
              </a:rPr>
              <a:t>.skip(</a:t>
            </a:r>
            <a:r>
              <a:rPr sz="1547" spc="-4" dirty="0">
                <a:solidFill>
                  <a:srgbClr val="0433FF"/>
                </a:solidFill>
                <a:latin typeface="Lucida Console"/>
                <a:cs typeface="Lucida Console"/>
              </a:rPr>
              <a:t>1</a:t>
            </a:r>
            <a:r>
              <a:rPr sz="1547" spc="-4" dirty="0">
                <a:latin typeface="Lucida Console"/>
                <a:cs typeface="Lucida Console"/>
              </a:rPr>
              <a:t>)</a:t>
            </a:r>
            <a:endParaRPr sz="1547">
              <a:latin typeface="Lucida Console"/>
              <a:cs typeface="Lucida Console"/>
            </a:endParaRPr>
          </a:p>
          <a:p>
            <a:pPr marL="954996">
              <a:lnSpc>
                <a:spcPts val="1758"/>
              </a:lnSpc>
            </a:pPr>
            <a:r>
              <a:rPr sz="1547" spc="-4" dirty="0">
                <a:latin typeface="Lucida Console"/>
                <a:cs typeface="Lucida Console"/>
              </a:rPr>
              <a:t>.take(</a:t>
            </a:r>
            <a:r>
              <a:rPr sz="1547" spc="-4" dirty="0">
                <a:solidFill>
                  <a:srgbClr val="0433FF"/>
                </a:solidFill>
                <a:latin typeface="Lucida Console"/>
                <a:cs typeface="Lucida Console"/>
              </a:rPr>
              <a:t>3</a:t>
            </a:r>
            <a:r>
              <a:rPr sz="1547" spc="-4" dirty="0">
                <a:latin typeface="Lucida Console"/>
                <a:cs typeface="Lucida Console"/>
              </a:rPr>
              <a:t>)</a:t>
            </a:r>
            <a:endParaRPr sz="1547">
              <a:latin typeface="Lucida Console"/>
              <a:cs typeface="Lucida Console"/>
            </a:endParaRPr>
          </a:p>
          <a:p>
            <a:pPr marL="954996">
              <a:lnSpc>
                <a:spcPts val="1758"/>
              </a:lnSpc>
              <a:tabLst>
                <a:tab pos="2137691" algn="l"/>
              </a:tabLst>
            </a:pPr>
            <a:r>
              <a:rPr sz="1547" spc="-4" dirty="0">
                <a:latin typeface="Lucida Console"/>
                <a:cs typeface="Lucida Console"/>
              </a:rPr>
              <a:t>.filter(b	-&gt;</a:t>
            </a:r>
            <a:r>
              <a:rPr sz="1547" spc="-14" dirty="0">
                <a:latin typeface="Lucida Console"/>
                <a:cs typeface="Lucida Console"/>
              </a:rPr>
              <a:t> </a:t>
            </a:r>
            <a:r>
              <a:rPr sz="1547" b="1" spc="-4" dirty="0">
                <a:solidFill>
                  <a:srgbClr val="008F00"/>
                </a:solidFill>
                <a:latin typeface="Lucida Sans Typewriter"/>
                <a:cs typeface="Lucida Sans Typewriter"/>
              </a:rPr>
              <a:t>"USA"</a:t>
            </a:r>
            <a:r>
              <a:rPr sz="1547" spc="-4" dirty="0">
                <a:latin typeface="Lucida Console"/>
                <a:cs typeface="Lucida Console"/>
              </a:rPr>
              <a:t>.equals(b.</a:t>
            </a:r>
            <a:r>
              <a:rPr sz="1547" b="1" spc="-4" dirty="0">
                <a:solidFill>
                  <a:srgbClr val="7B248D"/>
                </a:solidFill>
                <a:latin typeface="Lucida Sans Typewriter"/>
                <a:cs typeface="Lucida Sans Typewriter"/>
              </a:rPr>
              <a:t>country</a:t>
            </a:r>
            <a:r>
              <a:rPr sz="1547" spc="-4" dirty="0">
                <a:latin typeface="Lucida Console"/>
                <a:cs typeface="Lucida Console"/>
              </a:rPr>
              <a:t>))</a:t>
            </a:r>
            <a:endParaRPr sz="1547">
              <a:latin typeface="Lucida Console"/>
              <a:cs typeface="Lucida Console"/>
            </a:endParaRPr>
          </a:p>
          <a:p>
            <a:pPr marL="954996">
              <a:lnSpc>
                <a:spcPts val="1807"/>
              </a:lnSpc>
            </a:pPr>
            <a:r>
              <a:rPr sz="1547" spc="-4" dirty="0">
                <a:latin typeface="Lucida Console"/>
                <a:cs typeface="Lucida Console"/>
              </a:rPr>
              <a:t>.map(b -&gt; b.</a:t>
            </a:r>
            <a:r>
              <a:rPr sz="1547" b="1" spc="-4" dirty="0">
                <a:solidFill>
                  <a:srgbClr val="7B248D"/>
                </a:solidFill>
                <a:latin typeface="Lucida Sans Typewriter"/>
                <a:cs typeface="Lucida Sans Typewriter"/>
              </a:rPr>
              <a:t>name </a:t>
            </a:r>
            <a:r>
              <a:rPr sz="1547" spc="-4" dirty="0">
                <a:latin typeface="Lucida Console"/>
                <a:cs typeface="Lucida Console"/>
              </a:rPr>
              <a:t>+ </a:t>
            </a:r>
            <a:r>
              <a:rPr sz="1547" b="1" spc="-4" dirty="0">
                <a:solidFill>
                  <a:srgbClr val="008F00"/>
                </a:solidFill>
                <a:latin typeface="Lucida Sans Typewriter"/>
                <a:cs typeface="Lucida Sans Typewriter"/>
              </a:rPr>
              <a:t>": $" </a:t>
            </a:r>
            <a:r>
              <a:rPr sz="1547" spc="-4" dirty="0">
                <a:latin typeface="Lucida Console"/>
                <a:cs typeface="Lucida Console"/>
              </a:rPr>
              <a:t>+</a:t>
            </a:r>
            <a:r>
              <a:rPr sz="1547" spc="-7" dirty="0">
                <a:latin typeface="Lucida Console"/>
                <a:cs typeface="Lucida Console"/>
              </a:rPr>
              <a:t> </a:t>
            </a:r>
            <a:r>
              <a:rPr sz="1547" spc="-4" dirty="0">
                <a:latin typeface="Lucida Console"/>
                <a:cs typeface="Lucida Console"/>
              </a:rPr>
              <a:t>b.</a:t>
            </a:r>
            <a:r>
              <a:rPr sz="1547" b="1" spc="-4" dirty="0">
                <a:solidFill>
                  <a:srgbClr val="7B248D"/>
                </a:solidFill>
                <a:latin typeface="Lucida Sans Typewriter"/>
                <a:cs typeface="Lucida Sans Typewriter"/>
              </a:rPr>
              <a:t>price</a:t>
            </a:r>
            <a:r>
              <a:rPr sz="1547" spc="-4" dirty="0">
                <a:latin typeface="Lucida Console"/>
                <a:cs typeface="Lucida Console"/>
              </a:rPr>
              <a:t>)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6996" y="2562821"/>
            <a:ext cx="3329880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Lucida Console"/>
                <a:cs typeface="Lucida Console"/>
              </a:rPr>
              <a:t>-&gt;</a:t>
            </a:r>
            <a:r>
              <a:rPr sz="1547" spc="-7" dirty="0">
                <a:latin typeface="Lucida Console"/>
                <a:cs typeface="Lucida Console"/>
              </a:rPr>
              <a:t> </a:t>
            </a:r>
            <a:r>
              <a:rPr sz="1547" spc="-4" dirty="0">
                <a:latin typeface="Lucida Console"/>
                <a:cs typeface="Lucida Console"/>
              </a:rPr>
              <a:t>System.</a:t>
            </a:r>
            <a:r>
              <a:rPr sz="1547" i="1" spc="-4" dirty="0">
                <a:solidFill>
                  <a:srgbClr val="7B248D"/>
                </a:solidFill>
                <a:latin typeface="Lucida Sans Typewriter"/>
                <a:cs typeface="Lucida Sans Typewriter"/>
              </a:rPr>
              <a:t>out</a:t>
            </a:r>
            <a:r>
              <a:rPr sz="1547" spc="-4" dirty="0">
                <a:latin typeface="Lucida Console"/>
                <a:cs typeface="Lucida Console"/>
              </a:rPr>
              <a:t>.println(beer),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29298" y="2339579"/>
            <a:ext cx="1437233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807"/>
              </a:lnSpc>
            </a:pPr>
            <a:r>
              <a:rPr sz="1547" spc="-4" dirty="0">
                <a:latin typeface="Lucida Console"/>
                <a:cs typeface="Lucida Console"/>
              </a:rPr>
              <a:t>.subscribe(</a:t>
            </a:r>
            <a:endParaRPr sz="1547">
              <a:latin typeface="Lucida Console"/>
              <a:cs typeface="Lucida Console"/>
            </a:endParaRPr>
          </a:p>
          <a:p>
            <a:pPr marL="954996" marR="3572">
              <a:lnSpc>
                <a:spcPts val="1758"/>
              </a:lnSpc>
              <a:spcBef>
                <a:spcPts val="91"/>
              </a:spcBef>
            </a:pPr>
            <a:r>
              <a:rPr sz="1547" spc="-4" dirty="0">
                <a:latin typeface="Lucida Console"/>
                <a:cs typeface="Lucida Console"/>
              </a:rPr>
              <a:t>beer  err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8712" y="2786063"/>
            <a:ext cx="3211562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Lucida Console"/>
                <a:cs typeface="Lucida Console"/>
              </a:rPr>
              <a:t>-&gt;</a:t>
            </a:r>
            <a:r>
              <a:rPr sz="1547" spc="-11" dirty="0">
                <a:latin typeface="Lucida Console"/>
                <a:cs typeface="Lucida Console"/>
              </a:rPr>
              <a:t> </a:t>
            </a:r>
            <a:r>
              <a:rPr sz="1547" spc="-4" dirty="0">
                <a:latin typeface="Lucida Console"/>
                <a:cs typeface="Lucida Console"/>
              </a:rPr>
              <a:t>System.</a:t>
            </a:r>
            <a:r>
              <a:rPr sz="1547" i="1" spc="-4" dirty="0">
                <a:solidFill>
                  <a:srgbClr val="7B248D"/>
                </a:solidFill>
                <a:latin typeface="Lucida Sans Typewriter"/>
                <a:cs typeface="Lucida Sans Typewriter"/>
              </a:rPr>
              <a:t>out</a:t>
            </a:r>
            <a:r>
              <a:rPr sz="1547" spc="-4" dirty="0">
                <a:latin typeface="Lucida Console"/>
                <a:cs typeface="Lucida Console"/>
              </a:rPr>
              <a:t>.println(err),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5574" y="3009305"/>
            <a:ext cx="609451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Lucida Console"/>
                <a:cs typeface="Lucida Console"/>
              </a:rPr>
              <a:t>()</a:t>
            </a:r>
            <a:r>
              <a:rPr sz="1547" spc="-63" dirty="0">
                <a:latin typeface="Lucida Console"/>
                <a:cs typeface="Lucida Console"/>
              </a:rPr>
              <a:t> </a:t>
            </a:r>
            <a:r>
              <a:rPr sz="1547" spc="-4" dirty="0">
                <a:latin typeface="Lucida Console"/>
                <a:cs typeface="Lucida Console"/>
              </a:rPr>
              <a:t>-&gt;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5281" y="3009305"/>
            <a:ext cx="3447752" cy="476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Lucida Console"/>
                <a:cs typeface="Lucida Console"/>
              </a:rPr>
              <a:t>System.</a:t>
            </a:r>
            <a:r>
              <a:rPr sz="1547" i="1" spc="-4" dirty="0">
                <a:solidFill>
                  <a:srgbClr val="7B248D"/>
                </a:solidFill>
                <a:latin typeface="Lucida Sans Typewriter"/>
                <a:cs typeface="Lucida Sans Typewriter"/>
              </a:rPr>
              <a:t>out</a:t>
            </a:r>
            <a:r>
              <a:rPr sz="1547" spc="-4" dirty="0">
                <a:latin typeface="Lucida Console"/>
                <a:cs typeface="Lucida Console"/>
              </a:rPr>
              <a:t>.println(</a:t>
            </a:r>
            <a:r>
              <a:rPr sz="1547" b="1" spc="-4" dirty="0">
                <a:solidFill>
                  <a:srgbClr val="008F00"/>
                </a:solidFill>
                <a:latin typeface="Lucida Sans Typewriter"/>
                <a:cs typeface="Lucida Sans Typewriter"/>
              </a:rPr>
              <a:t>"Streaming</a:t>
            </a:r>
            <a:endParaRPr sz="1547">
              <a:latin typeface="Lucida Sans Typewriter"/>
              <a:cs typeface="Lucida Sans Typewrite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3418" y="3009305"/>
            <a:ext cx="1555552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b="1" spc="-4" dirty="0">
                <a:solidFill>
                  <a:srgbClr val="008F00"/>
                </a:solidFill>
                <a:latin typeface="Lucida Sans Typewriter"/>
                <a:cs typeface="Lucida Sans Typewriter"/>
              </a:rPr>
              <a:t>is</a:t>
            </a:r>
            <a:r>
              <a:rPr sz="1547" b="1" spc="-46" dirty="0">
                <a:solidFill>
                  <a:srgbClr val="008F00"/>
                </a:solidFill>
                <a:latin typeface="Lucida Sans Typewriter"/>
                <a:cs typeface="Lucida Sans Typewriter"/>
              </a:rPr>
              <a:t> </a:t>
            </a:r>
            <a:r>
              <a:rPr sz="1547" b="1" spc="-4" dirty="0">
                <a:solidFill>
                  <a:srgbClr val="008F00"/>
                </a:solidFill>
                <a:latin typeface="Lucida Sans Typewriter"/>
                <a:cs typeface="Lucida Sans Typewriter"/>
              </a:rPr>
              <a:t>complete"</a:t>
            </a:r>
            <a:r>
              <a:rPr sz="1547" spc="-4" dirty="0">
                <a:latin typeface="Lucida Console"/>
                <a:cs typeface="Lucida Console"/>
              </a:rPr>
              <a:t>)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3023" y="3232547"/>
            <a:ext cx="25449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Lucida Console"/>
                <a:cs typeface="Lucida Console"/>
              </a:rPr>
              <a:t>);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202782" y="260034"/>
            <a:ext cx="6033343" cy="7086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4605" spc="-127" dirty="0"/>
              <a:t>Rx </a:t>
            </a:r>
            <a:r>
              <a:rPr sz="4605" spc="46" dirty="0"/>
              <a:t>Observable: </a:t>
            </a:r>
            <a:r>
              <a:rPr sz="4605" dirty="0">
                <a:solidFill>
                  <a:srgbClr val="C82506"/>
                </a:solidFill>
              </a:rPr>
              <a:t>a</a:t>
            </a:r>
            <a:r>
              <a:rPr sz="4605" spc="18" dirty="0">
                <a:solidFill>
                  <a:srgbClr val="C82506"/>
                </a:solidFill>
              </a:rPr>
              <a:t> </a:t>
            </a:r>
            <a:r>
              <a:rPr sz="4605" spc="63" dirty="0">
                <a:solidFill>
                  <a:srgbClr val="C82506"/>
                </a:solidFill>
              </a:rPr>
              <a:t>push</a:t>
            </a:r>
            <a:endParaRPr sz="4605"/>
          </a:p>
        </p:txBody>
      </p:sp>
    </p:spTree>
    <p:extLst>
      <p:ext uri="{BB962C8B-B14F-4D97-AF65-F5344CB8AC3E}">
        <p14:creationId xmlns:p14="http://schemas.microsoft.com/office/powerpoint/2010/main" val="25494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5289" y="174529"/>
            <a:ext cx="5669012" cy="8439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484" spc="-4" dirty="0"/>
              <a:t>Event-driven</a:t>
            </a:r>
            <a:r>
              <a:rPr sz="5484" spc="-35" dirty="0"/>
              <a:t> </a:t>
            </a:r>
            <a:r>
              <a:rPr sz="5484" spc="74" dirty="0"/>
              <a:t>push</a:t>
            </a:r>
            <a:endParaRPr sz="5484"/>
          </a:p>
        </p:txBody>
      </p:sp>
      <p:sp>
        <p:nvSpPr>
          <p:cNvPr id="3" name="object 3"/>
          <p:cNvSpPr txBox="1"/>
          <p:nvPr/>
        </p:nvSpPr>
        <p:spPr>
          <a:xfrm>
            <a:off x="1631156" y="5107781"/>
            <a:ext cx="8587680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spc="25" dirty="0">
                <a:latin typeface="Arial"/>
                <a:cs typeface="Arial"/>
              </a:rPr>
              <a:t>Subscribe </a:t>
            </a:r>
            <a:r>
              <a:rPr sz="2109" dirty="0">
                <a:latin typeface="Arial"/>
                <a:cs typeface="Arial"/>
              </a:rPr>
              <a:t>to </a:t>
            </a:r>
            <a:r>
              <a:rPr sz="2109" spc="14" dirty="0">
                <a:latin typeface="Arial"/>
                <a:cs typeface="Arial"/>
              </a:rPr>
              <a:t>messages </a:t>
            </a:r>
            <a:r>
              <a:rPr sz="2109" spc="-11" dirty="0">
                <a:latin typeface="Arial"/>
                <a:cs typeface="Arial"/>
              </a:rPr>
              <a:t>from </a:t>
            </a:r>
            <a:r>
              <a:rPr sz="2109" spc="21" dirty="0">
                <a:latin typeface="Arial"/>
                <a:cs typeface="Arial"/>
              </a:rPr>
              <a:t>Observable </a:t>
            </a:r>
            <a:r>
              <a:rPr sz="2109" spc="35" dirty="0">
                <a:latin typeface="Arial"/>
                <a:cs typeface="Arial"/>
              </a:rPr>
              <a:t>and </a:t>
            </a:r>
            <a:r>
              <a:rPr sz="2109" spc="18" dirty="0">
                <a:latin typeface="Arial"/>
                <a:cs typeface="Arial"/>
              </a:rPr>
              <a:t>handle </a:t>
            </a:r>
            <a:r>
              <a:rPr sz="2109" dirty="0">
                <a:latin typeface="Arial"/>
                <a:cs typeface="Arial"/>
              </a:rPr>
              <a:t>them </a:t>
            </a:r>
            <a:r>
              <a:rPr sz="2109" spc="56" dirty="0">
                <a:latin typeface="Arial"/>
                <a:cs typeface="Arial"/>
              </a:rPr>
              <a:t>by</a:t>
            </a:r>
            <a:r>
              <a:rPr sz="2109" spc="-116" dirty="0">
                <a:latin typeface="Arial"/>
                <a:cs typeface="Arial"/>
              </a:rPr>
              <a:t> </a:t>
            </a:r>
            <a:r>
              <a:rPr sz="2109" spc="14" dirty="0">
                <a:latin typeface="Arial"/>
                <a:cs typeface="Arial"/>
              </a:rPr>
              <a:t>Observer</a:t>
            </a:r>
            <a:endParaRPr sz="2109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4040" y="2551535"/>
            <a:ext cx="2507947" cy="890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2341899" y="2560472"/>
            <a:ext cx="2472225" cy="854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 txBox="1"/>
          <p:nvPr/>
        </p:nvSpPr>
        <p:spPr>
          <a:xfrm>
            <a:off x="3033118" y="2866430"/>
            <a:ext cx="1088082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b="1" dirty="0">
                <a:latin typeface="Arial"/>
                <a:cs typeface="Arial"/>
              </a:rPr>
              <a:t>Observable</a:t>
            </a:r>
            <a:endParaRPr sz="1547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88519" y="1838389"/>
            <a:ext cx="2201060" cy="454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/>
          <p:cNvSpPr/>
          <p:nvPr/>
        </p:nvSpPr>
        <p:spPr>
          <a:xfrm>
            <a:off x="6906378" y="1847320"/>
            <a:ext cx="2165449" cy="418356"/>
          </a:xfrm>
          <a:custGeom>
            <a:avLst/>
            <a:gdLst/>
            <a:ahLst/>
            <a:cxnLst/>
            <a:rect l="l" t="t" r="r" b="b"/>
            <a:pathLst>
              <a:path w="3079750" h="594994">
                <a:moveTo>
                  <a:pt x="2796755" y="0"/>
                </a:moveTo>
                <a:lnTo>
                  <a:pt x="284099" y="0"/>
                </a:lnTo>
                <a:lnTo>
                  <a:pt x="229375" y="216"/>
                </a:lnTo>
                <a:lnTo>
                  <a:pt x="185991" y="1733"/>
                </a:lnTo>
                <a:lnTo>
                  <a:pt x="116840" y="13868"/>
                </a:lnTo>
                <a:lnTo>
                  <a:pt x="53938" y="53938"/>
                </a:lnTo>
                <a:lnTo>
                  <a:pt x="13868" y="116839"/>
                </a:lnTo>
                <a:lnTo>
                  <a:pt x="1728" y="185991"/>
                </a:lnTo>
                <a:lnTo>
                  <a:pt x="216" y="228845"/>
                </a:lnTo>
                <a:lnTo>
                  <a:pt x="0" y="282841"/>
                </a:lnTo>
                <a:lnTo>
                  <a:pt x="4" y="312089"/>
                </a:lnTo>
                <a:lnTo>
                  <a:pt x="216" y="365555"/>
                </a:lnTo>
                <a:lnTo>
                  <a:pt x="1751" y="409095"/>
                </a:lnTo>
                <a:lnTo>
                  <a:pt x="13868" y="478078"/>
                </a:lnTo>
                <a:lnTo>
                  <a:pt x="53938" y="540986"/>
                </a:lnTo>
                <a:lnTo>
                  <a:pt x="116840" y="581063"/>
                </a:lnTo>
                <a:lnTo>
                  <a:pt x="185834" y="593186"/>
                </a:lnTo>
                <a:lnTo>
                  <a:pt x="228845" y="594702"/>
                </a:lnTo>
                <a:lnTo>
                  <a:pt x="282841" y="594918"/>
                </a:lnTo>
                <a:lnTo>
                  <a:pt x="2795498" y="594918"/>
                </a:lnTo>
                <a:lnTo>
                  <a:pt x="2850222" y="594702"/>
                </a:lnTo>
                <a:lnTo>
                  <a:pt x="2893606" y="593186"/>
                </a:lnTo>
                <a:lnTo>
                  <a:pt x="2962757" y="581063"/>
                </a:lnTo>
                <a:lnTo>
                  <a:pt x="3025665" y="540986"/>
                </a:lnTo>
                <a:lnTo>
                  <a:pt x="3065741" y="478078"/>
                </a:lnTo>
                <a:lnTo>
                  <a:pt x="3077871" y="408938"/>
                </a:lnTo>
                <a:lnTo>
                  <a:pt x="3079381" y="366086"/>
                </a:lnTo>
                <a:lnTo>
                  <a:pt x="3079597" y="312089"/>
                </a:lnTo>
                <a:lnTo>
                  <a:pt x="3079592" y="282841"/>
                </a:lnTo>
                <a:lnTo>
                  <a:pt x="3079381" y="229375"/>
                </a:lnTo>
                <a:lnTo>
                  <a:pt x="3077847" y="185834"/>
                </a:lnTo>
                <a:lnTo>
                  <a:pt x="3065741" y="116839"/>
                </a:lnTo>
                <a:lnTo>
                  <a:pt x="3025665" y="53938"/>
                </a:lnTo>
                <a:lnTo>
                  <a:pt x="2962757" y="13868"/>
                </a:lnTo>
                <a:lnTo>
                  <a:pt x="2893763" y="1733"/>
                </a:lnTo>
                <a:lnTo>
                  <a:pt x="2850752" y="216"/>
                </a:lnTo>
                <a:lnTo>
                  <a:pt x="2796755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/>
          <p:nvPr/>
        </p:nvSpPr>
        <p:spPr>
          <a:xfrm>
            <a:off x="6678663" y="2149287"/>
            <a:ext cx="59382" cy="50899"/>
          </a:xfrm>
          <a:custGeom>
            <a:avLst/>
            <a:gdLst/>
            <a:ahLst/>
            <a:cxnLst/>
            <a:rect l="l" t="t" r="r" b="b"/>
            <a:pathLst>
              <a:path w="84454" h="72389">
                <a:moveTo>
                  <a:pt x="0" y="0"/>
                </a:moveTo>
                <a:lnTo>
                  <a:pt x="24079" y="72288"/>
                </a:lnTo>
                <a:lnTo>
                  <a:pt x="84327" y="1206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/>
          <p:cNvSpPr/>
          <p:nvPr/>
        </p:nvSpPr>
        <p:spPr>
          <a:xfrm>
            <a:off x="4836816" y="3062874"/>
            <a:ext cx="1885504" cy="0"/>
          </a:xfrm>
          <a:custGeom>
            <a:avLst/>
            <a:gdLst/>
            <a:ahLst/>
            <a:cxnLst/>
            <a:rect l="l" t="t" r="r" b="b"/>
            <a:pathLst>
              <a:path w="2681604">
                <a:moveTo>
                  <a:pt x="0" y="0"/>
                </a:moveTo>
                <a:lnTo>
                  <a:pt x="2674924" y="0"/>
                </a:lnTo>
                <a:lnTo>
                  <a:pt x="268127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6717622" y="3036085"/>
            <a:ext cx="53578" cy="53578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/>
          <p:nvPr/>
        </p:nvSpPr>
        <p:spPr>
          <a:xfrm>
            <a:off x="6709916" y="1725733"/>
            <a:ext cx="2640213" cy="7881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/>
          <p:cNvSpPr/>
          <p:nvPr/>
        </p:nvSpPr>
        <p:spPr>
          <a:xfrm>
            <a:off x="6732240" y="1739128"/>
            <a:ext cx="2595860" cy="743843"/>
          </a:xfrm>
          <a:custGeom>
            <a:avLst/>
            <a:gdLst/>
            <a:ahLst/>
            <a:cxnLst/>
            <a:rect l="l" t="t" r="r" b="b"/>
            <a:pathLst>
              <a:path w="3691890" h="1057910">
                <a:moveTo>
                  <a:pt x="255362" y="0"/>
                </a:moveTo>
                <a:lnTo>
                  <a:pt x="3436112" y="0"/>
                </a:lnTo>
                <a:lnTo>
                  <a:pt x="3484857" y="195"/>
                </a:lnTo>
                <a:lnTo>
                  <a:pt x="3523688" y="1564"/>
                </a:lnTo>
                <a:lnTo>
                  <a:pt x="3585984" y="12513"/>
                </a:lnTo>
                <a:lnTo>
                  <a:pt x="3642774" y="48695"/>
                </a:lnTo>
                <a:lnTo>
                  <a:pt x="3678961" y="105490"/>
                </a:lnTo>
                <a:lnTo>
                  <a:pt x="3689907" y="167921"/>
                </a:lnTo>
                <a:lnTo>
                  <a:pt x="3691275" y="207090"/>
                </a:lnTo>
                <a:lnTo>
                  <a:pt x="3691470" y="256498"/>
                </a:lnTo>
                <a:lnTo>
                  <a:pt x="3691470" y="802128"/>
                </a:lnTo>
                <a:lnTo>
                  <a:pt x="3691275" y="850879"/>
                </a:lnTo>
                <a:lnTo>
                  <a:pt x="3689907" y="889711"/>
                </a:lnTo>
                <a:lnTo>
                  <a:pt x="3678961" y="951999"/>
                </a:lnTo>
                <a:lnTo>
                  <a:pt x="3642774" y="1008794"/>
                </a:lnTo>
                <a:lnTo>
                  <a:pt x="3585984" y="1044976"/>
                </a:lnTo>
                <a:lnTo>
                  <a:pt x="3523545" y="1055926"/>
                </a:lnTo>
                <a:lnTo>
                  <a:pt x="3484375" y="1057295"/>
                </a:lnTo>
                <a:lnTo>
                  <a:pt x="3434969" y="1057490"/>
                </a:lnTo>
                <a:lnTo>
                  <a:pt x="255362" y="1057490"/>
                </a:lnTo>
                <a:lnTo>
                  <a:pt x="206611" y="1057295"/>
                </a:lnTo>
                <a:lnTo>
                  <a:pt x="167779" y="1055926"/>
                </a:lnTo>
                <a:lnTo>
                  <a:pt x="105490" y="1044976"/>
                </a:lnTo>
                <a:lnTo>
                  <a:pt x="48695" y="1008794"/>
                </a:lnTo>
                <a:lnTo>
                  <a:pt x="12513" y="951999"/>
                </a:lnTo>
                <a:lnTo>
                  <a:pt x="1564" y="889569"/>
                </a:lnTo>
                <a:lnTo>
                  <a:pt x="195" y="850400"/>
                </a:lnTo>
                <a:lnTo>
                  <a:pt x="0" y="800992"/>
                </a:lnTo>
                <a:lnTo>
                  <a:pt x="0" y="255362"/>
                </a:lnTo>
                <a:lnTo>
                  <a:pt x="195" y="206611"/>
                </a:lnTo>
                <a:lnTo>
                  <a:pt x="1564" y="167779"/>
                </a:lnTo>
                <a:lnTo>
                  <a:pt x="12513" y="105490"/>
                </a:lnTo>
                <a:lnTo>
                  <a:pt x="48695" y="48695"/>
                </a:lnTo>
                <a:lnTo>
                  <a:pt x="105490" y="12513"/>
                </a:lnTo>
                <a:lnTo>
                  <a:pt x="167921" y="1564"/>
                </a:lnTo>
                <a:lnTo>
                  <a:pt x="207090" y="195"/>
                </a:lnTo>
                <a:lnTo>
                  <a:pt x="256498" y="0"/>
                </a:lnTo>
                <a:lnTo>
                  <a:pt x="255362" y="0"/>
                </a:lnTo>
                <a:close/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/>
          <p:cNvSpPr/>
          <p:nvPr/>
        </p:nvSpPr>
        <p:spPr>
          <a:xfrm>
            <a:off x="6922005" y="2906677"/>
            <a:ext cx="2134088" cy="5025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/>
          <p:cNvSpPr/>
          <p:nvPr/>
        </p:nvSpPr>
        <p:spPr>
          <a:xfrm>
            <a:off x="6939864" y="2915605"/>
            <a:ext cx="2098477" cy="467023"/>
          </a:xfrm>
          <a:custGeom>
            <a:avLst/>
            <a:gdLst/>
            <a:ahLst/>
            <a:cxnLst/>
            <a:rect l="l" t="t" r="r" b="b"/>
            <a:pathLst>
              <a:path w="2984500" h="664210">
                <a:moveTo>
                  <a:pt x="2692946" y="0"/>
                </a:moveTo>
                <a:lnTo>
                  <a:pt x="292709" y="0"/>
                </a:lnTo>
                <a:lnTo>
                  <a:pt x="236324" y="223"/>
                </a:lnTo>
                <a:lnTo>
                  <a:pt x="191625" y="1785"/>
                </a:lnTo>
                <a:lnTo>
                  <a:pt x="120383" y="14287"/>
                </a:lnTo>
                <a:lnTo>
                  <a:pt x="85524" y="31500"/>
                </a:lnTo>
                <a:lnTo>
                  <a:pt x="55572" y="55572"/>
                </a:lnTo>
                <a:lnTo>
                  <a:pt x="31500" y="85524"/>
                </a:lnTo>
                <a:lnTo>
                  <a:pt x="14287" y="120383"/>
                </a:lnTo>
                <a:lnTo>
                  <a:pt x="1780" y="191625"/>
                </a:lnTo>
                <a:lnTo>
                  <a:pt x="223" y="235778"/>
                </a:lnTo>
                <a:lnTo>
                  <a:pt x="0" y="291414"/>
                </a:lnTo>
                <a:lnTo>
                  <a:pt x="5" y="372478"/>
                </a:lnTo>
                <a:lnTo>
                  <a:pt x="223" y="427567"/>
                </a:lnTo>
                <a:lnTo>
                  <a:pt x="1785" y="472266"/>
                </a:lnTo>
                <a:lnTo>
                  <a:pt x="14287" y="543509"/>
                </a:lnTo>
                <a:lnTo>
                  <a:pt x="31500" y="578367"/>
                </a:lnTo>
                <a:lnTo>
                  <a:pt x="55572" y="608320"/>
                </a:lnTo>
                <a:lnTo>
                  <a:pt x="85524" y="632391"/>
                </a:lnTo>
                <a:lnTo>
                  <a:pt x="120383" y="649604"/>
                </a:lnTo>
                <a:lnTo>
                  <a:pt x="191463" y="662106"/>
                </a:lnTo>
                <a:lnTo>
                  <a:pt x="235778" y="663669"/>
                </a:lnTo>
                <a:lnTo>
                  <a:pt x="291414" y="663892"/>
                </a:lnTo>
                <a:lnTo>
                  <a:pt x="2691650" y="663892"/>
                </a:lnTo>
                <a:lnTo>
                  <a:pt x="2748028" y="663669"/>
                </a:lnTo>
                <a:lnTo>
                  <a:pt x="2792723" y="662106"/>
                </a:lnTo>
                <a:lnTo>
                  <a:pt x="2863964" y="649604"/>
                </a:lnTo>
                <a:lnTo>
                  <a:pt x="2898822" y="632391"/>
                </a:lnTo>
                <a:lnTo>
                  <a:pt x="2928777" y="608320"/>
                </a:lnTo>
                <a:lnTo>
                  <a:pt x="2952852" y="578367"/>
                </a:lnTo>
                <a:lnTo>
                  <a:pt x="2970072" y="543509"/>
                </a:lnTo>
                <a:lnTo>
                  <a:pt x="2982568" y="472266"/>
                </a:lnTo>
                <a:lnTo>
                  <a:pt x="2984124" y="428114"/>
                </a:lnTo>
                <a:lnTo>
                  <a:pt x="2984347" y="372478"/>
                </a:lnTo>
                <a:lnTo>
                  <a:pt x="2984342" y="291414"/>
                </a:lnTo>
                <a:lnTo>
                  <a:pt x="2984124" y="236324"/>
                </a:lnTo>
                <a:lnTo>
                  <a:pt x="2982563" y="191625"/>
                </a:lnTo>
                <a:lnTo>
                  <a:pt x="2970072" y="120383"/>
                </a:lnTo>
                <a:lnTo>
                  <a:pt x="2952852" y="85524"/>
                </a:lnTo>
                <a:lnTo>
                  <a:pt x="2928777" y="55572"/>
                </a:lnTo>
                <a:lnTo>
                  <a:pt x="2898822" y="31500"/>
                </a:lnTo>
                <a:lnTo>
                  <a:pt x="2863964" y="14287"/>
                </a:lnTo>
                <a:lnTo>
                  <a:pt x="2792885" y="1785"/>
                </a:lnTo>
                <a:lnTo>
                  <a:pt x="2748574" y="223"/>
                </a:lnTo>
                <a:lnTo>
                  <a:pt x="2692946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/>
          <p:cNvSpPr txBox="1"/>
          <p:nvPr/>
        </p:nvSpPr>
        <p:spPr>
          <a:xfrm>
            <a:off x="7551539" y="3027165"/>
            <a:ext cx="880914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b="1" dirty="0">
                <a:latin typeface="Arial"/>
                <a:cs typeface="Arial"/>
              </a:rPr>
              <a:t>Observer</a:t>
            </a:r>
            <a:endParaRPr sz="1547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43402" y="2794012"/>
            <a:ext cx="2573241" cy="727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/>
          <p:cNvSpPr/>
          <p:nvPr/>
        </p:nvSpPr>
        <p:spPr>
          <a:xfrm>
            <a:off x="6765726" y="2807413"/>
            <a:ext cx="2528888" cy="683568"/>
          </a:xfrm>
          <a:custGeom>
            <a:avLst/>
            <a:gdLst/>
            <a:ahLst/>
            <a:cxnLst/>
            <a:rect l="l" t="t" r="r" b="b"/>
            <a:pathLst>
              <a:path w="3596640" h="972185">
                <a:moveTo>
                  <a:pt x="234633" y="0"/>
                </a:moveTo>
                <a:lnTo>
                  <a:pt x="3361588" y="0"/>
                </a:lnTo>
                <a:lnTo>
                  <a:pt x="3406382" y="179"/>
                </a:lnTo>
                <a:lnTo>
                  <a:pt x="3471930" y="4850"/>
                </a:lnTo>
                <a:lnTo>
                  <a:pt x="3527359" y="25359"/>
                </a:lnTo>
                <a:lnTo>
                  <a:pt x="3570864" y="68861"/>
                </a:lnTo>
                <a:lnTo>
                  <a:pt x="3591372" y="124306"/>
                </a:lnTo>
                <a:lnTo>
                  <a:pt x="3596041" y="190279"/>
                </a:lnTo>
                <a:lnTo>
                  <a:pt x="3596220" y="235676"/>
                </a:lnTo>
                <a:lnTo>
                  <a:pt x="3596220" y="737016"/>
                </a:lnTo>
                <a:lnTo>
                  <a:pt x="3596041" y="781809"/>
                </a:lnTo>
                <a:lnTo>
                  <a:pt x="3591372" y="847358"/>
                </a:lnTo>
                <a:lnTo>
                  <a:pt x="3570864" y="902787"/>
                </a:lnTo>
                <a:lnTo>
                  <a:pt x="3527359" y="946289"/>
                </a:lnTo>
                <a:lnTo>
                  <a:pt x="3471914" y="966798"/>
                </a:lnTo>
                <a:lnTo>
                  <a:pt x="3405943" y="971469"/>
                </a:lnTo>
                <a:lnTo>
                  <a:pt x="3360547" y="971649"/>
                </a:lnTo>
                <a:lnTo>
                  <a:pt x="234633" y="971649"/>
                </a:lnTo>
                <a:lnTo>
                  <a:pt x="189839" y="971469"/>
                </a:lnTo>
                <a:lnTo>
                  <a:pt x="124289" y="966798"/>
                </a:lnTo>
                <a:lnTo>
                  <a:pt x="68861" y="946289"/>
                </a:lnTo>
                <a:lnTo>
                  <a:pt x="25359" y="902787"/>
                </a:lnTo>
                <a:lnTo>
                  <a:pt x="4850" y="847342"/>
                </a:lnTo>
                <a:lnTo>
                  <a:pt x="179" y="781369"/>
                </a:lnTo>
                <a:lnTo>
                  <a:pt x="0" y="735972"/>
                </a:lnTo>
                <a:lnTo>
                  <a:pt x="0" y="234633"/>
                </a:lnTo>
                <a:lnTo>
                  <a:pt x="179" y="189839"/>
                </a:lnTo>
                <a:lnTo>
                  <a:pt x="4850" y="124289"/>
                </a:lnTo>
                <a:lnTo>
                  <a:pt x="25359" y="68861"/>
                </a:lnTo>
                <a:lnTo>
                  <a:pt x="68861" y="25359"/>
                </a:lnTo>
                <a:lnTo>
                  <a:pt x="124306" y="4850"/>
                </a:lnTo>
                <a:lnTo>
                  <a:pt x="190279" y="179"/>
                </a:lnTo>
                <a:lnTo>
                  <a:pt x="235676" y="0"/>
                </a:lnTo>
                <a:lnTo>
                  <a:pt x="234633" y="0"/>
                </a:lnTo>
                <a:close/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1"/>
          <p:cNvSpPr txBox="1"/>
          <p:nvPr/>
        </p:nvSpPr>
        <p:spPr>
          <a:xfrm>
            <a:off x="5354836" y="1509118"/>
            <a:ext cx="3077617" cy="1332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7264"/>
            <a:r>
              <a:rPr sz="1547" b="1" dirty="0">
                <a:latin typeface="Arial"/>
                <a:cs typeface="Arial"/>
              </a:rPr>
              <a:t>Subscriber</a:t>
            </a:r>
            <a:endParaRPr sz="1547" dirty="0">
              <a:latin typeface="Arial"/>
              <a:cs typeface="Arial"/>
            </a:endParaRPr>
          </a:p>
          <a:p>
            <a:pPr>
              <a:spcBef>
                <a:spcPts val="21"/>
              </a:spcBef>
            </a:pPr>
            <a:endParaRPr sz="1301" dirty="0">
              <a:latin typeface="Times New Roman"/>
              <a:cs typeface="Times New Roman"/>
            </a:endParaRPr>
          </a:p>
          <a:p>
            <a:pPr marR="3572" algn="r"/>
            <a:r>
              <a:rPr sz="1547" b="1" dirty="0">
                <a:latin typeface="Arial"/>
                <a:cs typeface="Arial"/>
              </a:rPr>
              <a:t>Observer</a:t>
            </a:r>
            <a:endParaRPr sz="1547" dirty="0">
              <a:latin typeface="Arial"/>
              <a:cs typeface="Arial"/>
            </a:endParaRPr>
          </a:p>
          <a:p>
            <a:pPr marL="8929">
              <a:spcBef>
                <a:spcPts val="394"/>
              </a:spcBef>
            </a:pPr>
            <a:r>
              <a:rPr sz="1547" dirty="0">
                <a:latin typeface="Arial"/>
                <a:cs typeface="Arial"/>
              </a:rPr>
              <a:t>push</a:t>
            </a:r>
          </a:p>
          <a:p>
            <a:pPr marL="1384052">
              <a:spcBef>
                <a:spcPts val="956"/>
              </a:spcBef>
            </a:pPr>
            <a:r>
              <a:rPr sz="1547" b="1" dirty="0">
                <a:latin typeface="Arial"/>
                <a:cs typeface="Arial"/>
              </a:rPr>
              <a:t>Subscriber</a:t>
            </a:r>
            <a:endParaRPr sz="1547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54836" y="2777133"/>
            <a:ext cx="444252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latin typeface="Arial"/>
                <a:cs typeface="Arial"/>
              </a:rPr>
              <a:t>push</a:t>
            </a:r>
          </a:p>
        </p:txBody>
      </p:sp>
      <p:sp>
        <p:nvSpPr>
          <p:cNvPr id="24" name="object 24"/>
          <p:cNvSpPr/>
          <p:nvPr/>
        </p:nvSpPr>
        <p:spPr>
          <a:xfrm>
            <a:off x="6966653" y="3880013"/>
            <a:ext cx="2134088" cy="5025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/>
          <p:cNvSpPr/>
          <p:nvPr/>
        </p:nvSpPr>
        <p:spPr>
          <a:xfrm>
            <a:off x="6984512" y="3888941"/>
            <a:ext cx="2098477" cy="467023"/>
          </a:xfrm>
          <a:custGeom>
            <a:avLst/>
            <a:gdLst/>
            <a:ahLst/>
            <a:cxnLst/>
            <a:rect l="l" t="t" r="r" b="b"/>
            <a:pathLst>
              <a:path w="2984500" h="664210">
                <a:moveTo>
                  <a:pt x="2692946" y="0"/>
                </a:moveTo>
                <a:lnTo>
                  <a:pt x="292709" y="0"/>
                </a:lnTo>
                <a:lnTo>
                  <a:pt x="236324" y="223"/>
                </a:lnTo>
                <a:lnTo>
                  <a:pt x="191625" y="1785"/>
                </a:lnTo>
                <a:lnTo>
                  <a:pt x="120383" y="14287"/>
                </a:lnTo>
                <a:lnTo>
                  <a:pt x="85524" y="31500"/>
                </a:lnTo>
                <a:lnTo>
                  <a:pt x="55572" y="55572"/>
                </a:lnTo>
                <a:lnTo>
                  <a:pt x="31500" y="85524"/>
                </a:lnTo>
                <a:lnTo>
                  <a:pt x="14287" y="120383"/>
                </a:lnTo>
                <a:lnTo>
                  <a:pt x="1780" y="191625"/>
                </a:lnTo>
                <a:lnTo>
                  <a:pt x="223" y="235778"/>
                </a:lnTo>
                <a:lnTo>
                  <a:pt x="0" y="291414"/>
                </a:lnTo>
                <a:lnTo>
                  <a:pt x="5" y="372478"/>
                </a:lnTo>
                <a:lnTo>
                  <a:pt x="223" y="427567"/>
                </a:lnTo>
                <a:lnTo>
                  <a:pt x="1785" y="472266"/>
                </a:lnTo>
                <a:lnTo>
                  <a:pt x="14287" y="543509"/>
                </a:lnTo>
                <a:lnTo>
                  <a:pt x="31500" y="578367"/>
                </a:lnTo>
                <a:lnTo>
                  <a:pt x="55572" y="608320"/>
                </a:lnTo>
                <a:lnTo>
                  <a:pt x="85524" y="632391"/>
                </a:lnTo>
                <a:lnTo>
                  <a:pt x="120383" y="649604"/>
                </a:lnTo>
                <a:lnTo>
                  <a:pt x="191463" y="662106"/>
                </a:lnTo>
                <a:lnTo>
                  <a:pt x="235778" y="663669"/>
                </a:lnTo>
                <a:lnTo>
                  <a:pt x="291414" y="663892"/>
                </a:lnTo>
                <a:lnTo>
                  <a:pt x="2691650" y="663892"/>
                </a:lnTo>
                <a:lnTo>
                  <a:pt x="2748028" y="663669"/>
                </a:lnTo>
                <a:lnTo>
                  <a:pt x="2792723" y="662106"/>
                </a:lnTo>
                <a:lnTo>
                  <a:pt x="2863964" y="649604"/>
                </a:lnTo>
                <a:lnTo>
                  <a:pt x="2898822" y="632391"/>
                </a:lnTo>
                <a:lnTo>
                  <a:pt x="2928777" y="608320"/>
                </a:lnTo>
                <a:lnTo>
                  <a:pt x="2952852" y="578367"/>
                </a:lnTo>
                <a:lnTo>
                  <a:pt x="2970072" y="543509"/>
                </a:lnTo>
                <a:lnTo>
                  <a:pt x="2982568" y="472266"/>
                </a:lnTo>
                <a:lnTo>
                  <a:pt x="2984124" y="428114"/>
                </a:lnTo>
                <a:lnTo>
                  <a:pt x="2984347" y="372478"/>
                </a:lnTo>
                <a:lnTo>
                  <a:pt x="2984342" y="291414"/>
                </a:lnTo>
                <a:lnTo>
                  <a:pt x="2984124" y="236324"/>
                </a:lnTo>
                <a:lnTo>
                  <a:pt x="2982563" y="191625"/>
                </a:lnTo>
                <a:lnTo>
                  <a:pt x="2970072" y="120383"/>
                </a:lnTo>
                <a:lnTo>
                  <a:pt x="2952852" y="85524"/>
                </a:lnTo>
                <a:lnTo>
                  <a:pt x="2928777" y="55572"/>
                </a:lnTo>
                <a:lnTo>
                  <a:pt x="2898822" y="31500"/>
                </a:lnTo>
                <a:lnTo>
                  <a:pt x="2863964" y="14287"/>
                </a:lnTo>
                <a:lnTo>
                  <a:pt x="2792885" y="1785"/>
                </a:lnTo>
                <a:lnTo>
                  <a:pt x="2748574" y="223"/>
                </a:lnTo>
                <a:lnTo>
                  <a:pt x="2692946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/>
          <p:cNvSpPr txBox="1"/>
          <p:nvPr/>
        </p:nvSpPr>
        <p:spPr>
          <a:xfrm>
            <a:off x="7596188" y="4000501"/>
            <a:ext cx="880914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b="1" dirty="0">
                <a:latin typeface="Arial"/>
                <a:cs typeface="Arial"/>
              </a:rPr>
              <a:t>Observer</a:t>
            </a:r>
            <a:endParaRPr sz="1547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88051" y="3767348"/>
            <a:ext cx="2573241" cy="727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/>
          <p:cNvSpPr/>
          <p:nvPr/>
        </p:nvSpPr>
        <p:spPr>
          <a:xfrm>
            <a:off x="6810375" y="3780749"/>
            <a:ext cx="2528888" cy="683568"/>
          </a:xfrm>
          <a:custGeom>
            <a:avLst/>
            <a:gdLst/>
            <a:ahLst/>
            <a:cxnLst/>
            <a:rect l="l" t="t" r="r" b="b"/>
            <a:pathLst>
              <a:path w="3596640" h="972185">
                <a:moveTo>
                  <a:pt x="234633" y="0"/>
                </a:moveTo>
                <a:lnTo>
                  <a:pt x="3361588" y="0"/>
                </a:lnTo>
                <a:lnTo>
                  <a:pt x="3406382" y="179"/>
                </a:lnTo>
                <a:lnTo>
                  <a:pt x="3471930" y="4850"/>
                </a:lnTo>
                <a:lnTo>
                  <a:pt x="3527359" y="25359"/>
                </a:lnTo>
                <a:lnTo>
                  <a:pt x="3570864" y="68861"/>
                </a:lnTo>
                <a:lnTo>
                  <a:pt x="3591372" y="124306"/>
                </a:lnTo>
                <a:lnTo>
                  <a:pt x="3596041" y="190279"/>
                </a:lnTo>
                <a:lnTo>
                  <a:pt x="3596220" y="235676"/>
                </a:lnTo>
                <a:lnTo>
                  <a:pt x="3596220" y="737016"/>
                </a:lnTo>
                <a:lnTo>
                  <a:pt x="3596041" y="781809"/>
                </a:lnTo>
                <a:lnTo>
                  <a:pt x="3591372" y="847358"/>
                </a:lnTo>
                <a:lnTo>
                  <a:pt x="3570864" y="902787"/>
                </a:lnTo>
                <a:lnTo>
                  <a:pt x="3527359" y="946289"/>
                </a:lnTo>
                <a:lnTo>
                  <a:pt x="3471914" y="966798"/>
                </a:lnTo>
                <a:lnTo>
                  <a:pt x="3405943" y="971469"/>
                </a:lnTo>
                <a:lnTo>
                  <a:pt x="3360547" y="971649"/>
                </a:lnTo>
                <a:lnTo>
                  <a:pt x="234633" y="971649"/>
                </a:lnTo>
                <a:lnTo>
                  <a:pt x="189839" y="971469"/>
                </a:lnTo>
                <a:lnTo>
                  <a:pt x="124289" y="966798"/>
                </a:lnTo>
                <a:lnTo>
                  <a:pt x="68861" y="946289"/>
                </a:lnTo>
                <a:lnTo>
                  <a:pt x="25359" y="902787"/>
                </a:lnTo>
                <a:lnTo>
                  <a:pt x="4850" y="847342"/>
                </a:lnTo>
                <a:lnTo>
                  <a:pt x="179" y="781369"/>
                </a:lnTo>
                <a:lnTo>
                  <a:pt x="0" y="735972"/>
                </a:lnTo>
                <a:lnTo>
                  <a:pt x="0" y="234633"/>
                </a:lnTo>
                <a:lnTo>
                  <a:pt x="179" y="189839"/>
                </a:lnTo>
                <a:lnTo>
                  <a:pt x="4850" y="124289"/>
                </a:lnTo>
                <a:lnTo>
                  <a:pt x="25359" y="68861"/>
                </a:lnTo>
                <a:lnTo>
                  <a:pt x="68861" y="25359"/>
                </a:lnTo>
                <a:lnTo>
                  <a:pt x="124306" y="4850"/>
                </a:lnTo>
                <a:lnTo>
                  <a:pt x="190279" y="179"/>
                </a:lnTo>
                <a:lnTo>
                  <a:pt x="235676" y="0"/>
                </a:lnTo>
                <a:lnTo>
                  <a:pt x="234633" y="0"/>
                </a:lnTo>
                <a:close/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/>
          <p:cNvSpPr txBox="1"/>
          <p:nvPr/>
        </p:nvSpPr>
        <p:spPr>
          <a:xfrm>
            <a:off x="6774657" y="3554016"/>
            <a:ext cx="1044327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b="1" dirty="0">
                <a:latin typeface="Arial"/>
                <a:cs typeface="Arial"/>
              </a:rPr>
              <a:t>Subscriber</a:t>
            </a:r>
            <a:endParaRPr sz="1547">
              <a:latin typeface="Arial"/>
              <a:cs typeface="Arial"/>
            </a:endParaRPr>
          </a:p>
        </p:txBody>
      </p:sp>
      <p:cxnSp>
        <p:nvCxnSpPr>
          <p:cNvPr id="33" name="Straight Arrow Connector 32"/>
          <p:cNvCxnSpPr>
            <a:stCxn id="4" idx="3"/>
          </p:cNvCxnSpPr>
          <p:nvPr/>
        </p:nvCxnSpPr>
        <p:spPr>
          <a:xfrm flipV="1">
            <a:off x="4831987" y="2149287"/>
            <a:ext cx="1877929" cy="84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7" idx="1"/>
          </p:cNvCxnSpPr>
          <p:nvPr/>
        </p:nvCxnSpPr>
        <p:spPr>
          <a:xfrm>
            <a:off x="4836816" y="3117354"/>
            <a:ext cx="1951235" cy="1013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ject 22"/>
          <p:cNvSpPr txBox="1"/>
          <p:nvPr/>
        </p:nvSpPr>
        <p:spPr>
          <a:xfrm>
            <a:off x="5354787" y="3609337"/>
            <a:ext cx="444252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dirty="0">
                <a:latin typeface="Arial"/>
                <a:cs typeface="Arial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193847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235" y="2627291"/>
            <a:ext cx="5396657" cy="8439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484" spc="49" dirty="0"/>
              <a:t>Marble</a:t>
            </a:r>
            <a:r>
              <a:rPr sz="5484" spc="-53" dirty="0"/>
              <a:t> </a:t>
            </a:r>
            <a:r>
              <a:rPr sz="5484" spc="35" dirty="0"/>
              <a:t>Diagrams</a:t>
            </a:r>
            <a:endParaRPr sz="5484"/>
          </a:p>
        </p:txBody>
      </p:sp>
      <p:sp>
        <p:nvSpPr>
          <p:cNvPr id="3" name="object 3"/>
          <p:cNvSpPr txBox="1"/>
          <p:nvPr/>
        </p:nvSpPr>
        <p:spPr>
          <a:xfrm>
            <a:off x="3768493" y="4134015"/>
            <a:ext cx="4136231" cy="5410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3516" u="heavy" spc="28" dirty="0">
                <a:latin typeface="Arial"/>
                <a:cs typeface="Arial"/>
                <a:hlinkClick r:id="rId2"/>
              </a:rPr>
              <a:t>http://rxmarbles.com</a:t>
            </a:r>
            <a:endParaRPr sz="351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77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6539" y="690756"/>
            <a:ext cx="8820745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3600" spc="4" dirty="0">
                <a:latin typeface="Courier New"/>
                <a:cs typeface="Courier New"/>
              </a:rPr>
              <a:t>Observable</a:t>
            </a:r>
            <a:r>
              <a:rPr sz="3600" spc="-46" dirty="0">
                <a:latin typeface="Courier New"/>
                <a:cs typeface="Courier New"/>
              </a:rPr>
              <a:t> </a:t>
            </a:r>
            <a:r>
              <a:rPr sz="3600" spc="7" dirty="0">
                <a:latin typeface="Courier New"/>
                <a:cs typeface="Courier New"/>
              </a:rPr>
              <a:t>map(function){}</a:t>
            </a:r>
            <a:endParaRPr sz="36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74219" y="1821656"/>
            <a:ext cx="5643563" cy="2687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439330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376" y="732332"/>
            <a:ext cx="7775972" cy="54104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3516" spc="-7" dirty="0">
                <a:latin typeface="Courier New"/>
                <a:cs typeface="Courier New"/>
              </a:rPr>
              <a:t>Observable</a:t>
            </a:r>
            <a:r>
              <a:rPr sz="3516" spc="-67" dirty="0">
                <a:latin typeface="Courier New"/>
                <a:cs typeface="Courier New"/>
              </a:rPr>
              <a:t> </a:t>
            </a:r>
            <a:r>
              <a:rPr sz="3516" spc="-4" dirty="0">
                <a:latin typeface="Courier New"/>
                <a:cs typeface="Courier New"/>
              </a:rPr>
              <a:t>filter(function){}</a:t>
            </a:r>
            <a:endParaRPr sz="3516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56359" y="1821656"/>
            <a:ext cx="5840016" cy="2830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575544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3945" y="1491258"/>
            <a:ext cx="4107656" cy="2830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6515695" y="4357687"/>
            <a:ext cx="232172" cy="375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6024562" y="3893344"/>
            <a:ext cx="375047" cy="375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6042422" y="3893344"/>
            <a:ext cx="330398" cy="3750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7355086" y="4366617"/>
            <a:ext cx="241102" cy="375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/>
          <p:nvPr/>
        </p:nvSpPr>
        <p:spPr>
          <a:xfrm>
            <a:off x="7346156" y="4777383"/>
            <a:ext cx="660797" cy="2589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/>
          <p:cNvSpPr/>
          <p:nvPr/>
        </p:nvSpPr>
        <p:spPr>
          <a:xfrm>
            <a:off x="6783586" y="4830961"/>
            <a:ext cx="562570" cy="1518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/>
          <p:nvPr/>
        </p:nvSpPr>
        <p:spPr>
          <a:xfrm>
            <a:off x="5926336" y="4822031"/>
            <a:ext cx="562570" cy="1518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/>
          <p:nvPr/>
        </p:nvSpPr>
        <p:spPr>
          <a:xfrm>
            <a:off x="6471047" y="4714875"/>
            <a:ext cx="330398" cy="3750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/>
          <p:cNvSpPr/>
          <p:nvPr/>
        </p:nvSpPr>
        <p:spPr>
          <a:xfrm>
            <a:off x="4872633" y="4822031"/>
            <a:ext cx="1107281" cy="1518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4363641" y="4822031"/>
            <a:ext cx="562570" cy="1518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/>
          <p:cNvSpPr/>
          <p:nvPr/>
        </p:nvSpPr>
        <p:spPr>
          <a:xfrm>
            <a:off x="4051102" y="4822031"/>
            <a:ext cx="562570" cy="1518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38787" y="413647"/>
            <a:ext cx="9101811" cy="622197"/>
          </a:xfrm>
          <a:prstGeom prst="rect">
            <a:avLst/>
          </a:prstGeom>
        </p:spPr>
        <p:txBody>
          <a:bodyPr vert="horz" wrap="square" lIns="0" tIns="80367" rIns="0" bIns="0" rtlCol="0" anchor="ctr">
            <a:spAutoFit/>
          </a:bodyPr>
          <a:lstStyle/>
          <a:p>
            <a:pPr marL="187517">
              <a:lnSpc>
                <a:spcPct val="100000"/>
              </a:lnSpc>
            </a:pPr>
            <a:r>
              <a:rPr sz="3516" spc="-7" dirty="0">
                <a:latin typeface="Courier New"/>
                <a:cs typeface="Courier New"/>
              </a:rPr>
              <a:t>Operator chaining: map and filter</a:t>
            </a:r>
          </a:p>
        </p:txBody>
      </p:sp>
    </p:spTree>
    <p:extLst>
      <p:ext uri="{BB962C8B-B14F-4D97-AF65-F5344CB8AC3E}">
        <p14:creationId xmlns:p14="http://schemas.microsoft.com/office/powerpoint/2010/main" val="169470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0547" y="1214438"/>
            <a:ext cx="7045523" cy="4429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3479950" y="739842"/>
            <a:ext cx="1259086" cy="339328"/>
          </a:xfrm>
          <a:custGeom>
            <a:avLst/>
            <a:gdLst/>
            <a:ahLst/>
            <a:cxnLst/>
            <a:rect l="l" t="t" r="r" b="b"/>
            <a:pathLst>
              <a:path w="1790700" h="482600">
                <a:moveTo>
                  <a:pt x="0" y="0"/>
                </a:moveTo>
                <a:lnTo>
                  <a:pt x="1790166" y="0"/>
                </a:lnTo>
                <a:lnTo>
                  <a:pt x="1790166" y="482600"/>
                </a:lnTo>
                <a:lnTo>
                  <a:pt x="0" y="482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 txBox="1"/>
          <p:nvPr/>
        </p:nvSpPr>
        <p:spPr>
          <a:xfrm>
            <a:off x="3506391" y="759024"/>
            <a:ext cx="1205508" cy="28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28" dirty="0">
                <a:solidFill>
                  <a:srgbClr val="C82506"/>
                </a:solidFill>
                <a:latin typeface="Arial"/>
                <a:cs typeface="Arial"/>
              </a:rPr>
              <a:t>Observable</a:t>
            </a:r>
            <a:endParaRPr sz="1828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9998" y="1051525"/>
            <a:ext cx="0" cy="1498848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225"/>
                </a:lnTo>
              </a:path>
            </a:pathLst>
          </a:custGeom>
          <a:ln w="381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4091062" y="2536647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0"/>
                </a:lnTo>
                <a:lnTo>
                  <a:pt x="8381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/>
          <p:nvPr/>
        </p:nvSpPr>
        <p:spPr>
          <a:xfrm>
            <a:off x="2958706" y="302573"/>
            <a:ext cx="988070" cy="339328"/>
          </a:xfrm>
          <a:custGeom>
            <a:avLst/>
            <a:gdLst/>
            <a:ahLst/>
            <a:cxnLst/>
            <a:rect l="l" t="t" r="r" b="b"/>
            <a:pathLst>
              <a:path w="1405254" h="482600">
                <a:moveTo>
                  <a:pt x="0" y="0"/>
                </a:moveTo>
                <a:lnTo>
                  <a:pt x="1404658" y="0"/>
                </a:lnTo>
                <a:lnTo>
                  <a:pt x="1404658" y="482600"/>
                </a:lnTo>
                <a:lnTo>
                  <a:pt x="0" y="482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/>
          <p:cNvSpPr txBox="1"/>
          <p:nvPr/>
        </p:nvSpPr>
        <p:spPr>
          <a:xfrm>
            <a:off x="2988469" y="321469"/>
            <a:ext cx="934492" cy="28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28" dirty="0">
                <a:latin typeface="Arial"/>
                <a:cs typeface="Arial"/>
              </a:rPr>
              <a:t>Operator</a:t>
            </a:r>
            <a:endParaRPr sz="1828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23121" y="628882"/>
            <a:ext cx="0" cy="1498848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22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/>
          <p:nvPr/>
        </p:nvSpPr>
        <p:spPr>
          <a:xfrm>
            <a:off x="3364185" y="2114005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/>
          <p:cNvSpPr/>
          <p:nvPr/>
        </p:nvSpPr>
        <p:spPr>
          <a:xfrm>
            <a:off x="4940463" y="729627"/>
            <a:ext cx="1259086" cy="339328"/>
          </a:xfrm>
          <a:custGeom>
            <a:avLst/>
            <a:gdLst/>
            <a:ahLst/>
            <a:cxnLst/>
            <a:rect l="l" t="t" r="r" b="b"/>
            <a:pathLst>
              <a:path w="1790700" h="482600">
                <a:moveTo>
                  <a:pt x="0" y="0"/>
                </a:moveTo>
                <a:lnTo>
                  <a:pt x="1790166" y="0"/>
                </a:lnTo>
                <a:lnTo>
                  <a:pt x="1790166" y="482600"/>
                </a:lnTo>
                <a:lnTo>
                  <a:pt x="0" y="482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 txBox="1"/>
          <p:nvPr/>
        </p:nvSpPr>
        <p:spPr>
          <a:xfrm>
            <a:off x="4970859" y="750094"/>
            <a:ext cx="1205508" cy="28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28" dirty="0">
                <a:solidFill>
                  <a:srgbClr val="C82506"/>
                </a:solidFill>
                <a:latin typeface="Arial"/>
                <a:cs typeface="Arial"/>
              </a:rPr>
              <a:t>Observable</a:t>
            </a:r>
            <a:endParaRPr sz="1828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78339" y="1005590"/>
            <a:ext cx="0" cy="1738164"/>
          </a:xfrm>
          <a:custGeom>
            <a:avLst/>
            <a:gdLst/>
            <a:ahLst/>
            <a:cxnLst/>
            <a:rect l="l" t="t" r="r" b="b"/>
            <a:pathLst>
              <a:path h="2472054">
                <a:moveTo>
                  <a:pt x="0" y="0"/>
                </a:moveTo>
                <a:lnTo>
                  <a:pt x="0" y="2471597"/>
                </a:lnTo>
              </a:path>
            </a:pathLst>
          </a:custGeom>
          <a:ln w="381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/>
          <p:nvPr/>
        </p:nvSpPr>
        <p:spPr>
          <a:xfrm>
            <a:off x="5319403" y="2730037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/>
          <p:cNvSpPr/>
          <p:nvPr/>
        </p:nvSpPr>
        <p:spPr>
          <a:xfrm>
            <a:off x="4204906" y="265568"/>
            <a:ext cx="988070" cy="339328"/>
          </a:xfrm>
          <a:custGeom>
            <a:avLst/>
            <a:gdLst/>
            <a:ahLst/>
            <a:cxnLst/>
            <a:rect l="l" t="t" r="r" b="b"/>
            <a:pathLst>
              <a:path w="1405254" h="482600">
                <a:moveTo>
                  <a:pt x="0" y="0"/>
                </a:moveTo>
                <a:lnTo>
                  <a:pt x="1404658" y="0"/>
                </a:lnTo>
                <a:lnTo>
                  <a:pt x="1404658" y="482600"/>
                </a:lnTo>
                <a:lnTo>
                  <a:pt x="0" y="482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/>
          <p:cNvSpPr txBox="1"/>
          <p:nvPr/>
        </p:nvSpPr>
        <p:spPr>
          <a:xfrm>
            <a:off x="4229696" y="285750"/>
            <a:ext cx="934492" cy="28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28" dirty="0">
                <a:latin typeface="Arial"/>
                <a:cs typeface="Arial"/>
              </a:rPr>
              <a:t>Operator</a:t>
            </a:r>
            <a:endParaRPr sz="1828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69321" y="591878"/>
            <a:ext cx="0" cy="1498848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22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/>
          <p:cNvSpPr/>
          <p:nvPr/>
        </p:nvSpPr>
        <p:spPr>
          <a:xfrm>
            <a:off x="4610385" y="2077000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/>
          <p:cNvSpPr/>
          <p:nvPr/>
        </p:nvSpPr>
        <p:spPr>
          <a:xfrm>
            <a:off x="6284890" y="696372"/>
            <a:ext cx="1259086" cy="339328"/>
          </a:xfrm>
          <a:custGeom>
            <a:avLst/>
            <a:gdLst/>
            <a:ahLst/>
            <a:cxnLst/>
            <a:rect l="l" t="t" r="r" b="b"/>
            <a:pathLst>
              <a:path w="1790700" h="482600">
                <a:moveTo>
                  <a:pt x="0" y="0"/>
                </a:moveTo>
                <a:lnTo>
                  <a:pt x="1790166" y="0"/>
                </a:lnTo>
                <a:lnTo>
                  <a:pt x="1790166" y="482600"/>
                </a:lnTo>
                <a:lnTo>
                  <a:pt x="0" y="482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/>
          <p:cNvSpPr txBox="1"/>
          <p:nvPr/>
        </p:nvSpPr>
        <p:spPr>
          <a:xfrm>
            <a:off x="6310312" y="723305"/>
            <a:ext cx="1205508" cy="28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28" dirty="0">
                <a:solidFill>
                  <a:srgbClr val="C82506"/>
                </a:solidFill>
                <a:latin typeface="Arial"/>
                <a:cs typeface="Arial"/>
              </a:rPr>
              <a:t>Observable</a:t>
            </a:r>
            <a:endParaRPr sz="1828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24539" y="1052703"/>
            <a:ext cx="0" cy="1738164"/>
          </a:xfrm>
          <a:custGeom>
            <a:avLst/>
            <a:gdLst/>
            <a:ahLst/>
            <a:cxnLst/>
            <a:rect l="l" t="t" r="r" b="b"/>
            <a:pathLst>
              <a:path h="2472054">
                <a:moveTo>
                  <a:pt x="0" y="0"/>
                </a:moveTo>
                <a:lnTo>
                  <a:pt x="0" y="2471597"/>
                </a:lnTo>
              </a:path>
            </a:pathLst>
          </a:custGeom>
          <a:ln w="381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/>
          <p:cNvSpPr/>
          <p:nvPr/>
        </p:nvSpPr>
        <p:spPr>
          <a:xfrm>
            <a:off x="6565603" y="2777150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0"/>
                </a:moveTo>
                <a:lnTo>
                  <a:pt x="0" y="0"/>
                </a:lnTo>
                <a:lnTo>
                  <a:pt x="8381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/>
          <p:cNvSpPr/>
          <p:nvPr/>
        </p:nvSpPr>
        <p:spPr>
          <a:xfrm>
            <a:off x="5495755" y="312682"/>
            <a:ext cx="988070" cy="339328"/>
          </a:xfrm>
          <a:custGeom>
            <a:avLst/>
            <a:gdLst/>
            <a:ahLst/>
            <a:cxnLst/>
            <a:rect l="l" t="t" r="r" b="b"/>
            <a:pathLst>
              <a:path w="1405254" h="482600">
                <a:moveTo>
                  <a:pt x="0" y="0"/>
                </a:moveTo>
                <a:lnTo>
                  <a:pt x="1404658" y="0"/>
                </a:lnTo>
                <a:lnTo>
                  <a:pt x="1404658" y="482600"/>
                </a:lnTo>
                <a:lnTo>
                  <a:pt x="0" y="482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/>
          <p:cNvSpPr txBox="1"/>
          <p:nvPr/>
        </p:nvSpPr>
        <p:spPr>
          <a:xfrm>
            <a:off x="5524500" y="339328"/>
            <a:ext cx="934492" cy="28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28" dirty="0">
                <a:latin typeface="Arial"/>
                <a:cs typeface="Arial"/>
              </a:rPr>
              <a:t>Operator</a:t>
            </a:r>
            <a:endParaRPr sz="1828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60170" y="638991"/>
            <a:ext cx="0" cy="1498848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22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/>
          <p:cNvSpPr/>
          <p:nvPr/>
        </p:nvSpPr>
        <p:spPr>
          <a:xfrm>
            <a:off x="5901234" y="2124113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0"/>
                </a:lnTo>
                <a:lnTo>
                  <a:pt x="83819" y="167640"/>
                </a:lnTo>
                <a:lnTo>
                  <a:pt x="16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/>
          <p:cNvSpPr/>
          <p:nvPr/>
        </p:nvSpPr>
        <p:spPr>
          <a:xfrm>
            <a:off x="7650337" y="535236"/>
            <a:ext cx="1259086" cy="339328"/>
          </a:xfrm>
          <a:custGeom>
            <a:avLst/>
            <a:gdLst/>
            <a:ahLst/>
            <a:cxnLst/>
            <a:rect l="l" t="t" r="r" b="b"/>
            <a:pathLst>
              <a:path w="1790700" h="482600">
                <a:moveTo>
                  <a:pt x="0" y="0"/>
                </a:moveTo>
                <a:lnTo>
                  <a:pt x="1790166" y="0"/>
                </a:lnTo>
                <a:lnTo>
                  <a:pt x="1790166" y="482600"/>
                </a:lnTo>
                <a:lnTo>
                  <a:pt x="0" y="482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/>
          <p:cNvSpPr txBox="1"/>
          <p:nvPr/>
        </p:nvSpPr>
        <p:spPr>
          <a:xfrm>
            <a:off x="7676555" y="553641"/>
            <a:ext cx="1205508" cy="28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28" dirty="0">
                <a:solidFill>
                  <a:srgbClr val="C82506"/>
                </a:solidFill>
                <a:latin typeface="Arial"/>
                <a:cs typeface="Arial"/>
              </a:rPr>
              <a:t>Observable</a:t>
            </a:r>
            <a:endParaRPr sz="1828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989995" y="891567"/>
            <a:ext cx="0" cy="1966317"/>
          </a:xfrm>
          <a:custGeom>
            <a:avLst/>
            <a:gdLst/>
            <a:ahLst/>
            <a:cxnLst/>
            <a:rect l="l" t="t" r="r" b="b"/>
            <a:pathLst>
              <a:path h="2796540">
                <a:moveTo>
                  <a:pt x="0" y="0"/>
                </a:moveTo>
                <a:lnTo>
                  <a:pt x="0" y="2795943"/>
                </a:lnTo>
              </a:path>
            </a:pathLst>
          </a:custGeom>
          <a:ln w="38100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/>
          <p:cNvSpPr/>
          <p:nvPr/>
        </p:nvSpPr>
        <p:spPr>
          <a:xfrm>
            <a:off x="7931059" y="2844060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/>
          <p:cNvSpPr/>
          <p:nvPr/>
        </p:nvSpPr>
        <p:spPr>
          <a:xfrm>
            <a:off x="6861203" y="151545"/>
            <a:ext cx="988070" cy="339328"/>
          </a:xfrm>
          <a:custGeom>
            <a:avLst/>
            <a:gdLst/>
            <a:ahLst/>
            <a:cxnLst/>
            <a:rect l="l" t="t" r="r" b="b"/>
            <a:pathLst>
              <a:path w="1405254" h="482600">
                <a:moveTo>
                  <a:pt x="0" y="0"/>
                </a:moveTo>
                <a:lnTo>
                  <a:pt x="1404658" y="0"/>
                </a:lnTo>
                <a:lnTo>
                  <a:pt x="1404658" y="482600"/>
                </a:lnTo>
                <a:lnTo>
                  <a:pt x="0" y="482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/>
          <p:cNvSpPr txBox="1"/>
          <p:nvPr/>
        </p:nvSpPr>
        <p:spPr>
          <a:xfrm>
            <a:off x="6890742" y="169664"/>
            <a:ext cx="934492" cy="28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28" dirty="0">
                <a:latin typeface="Arial"/>
                <a:cs typeface="Arial"/>
              </a:rPr>
              <a:t>Operator</a:t>
            </a:r>
            <a:endParaRPr sz="1828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25618" y="477855"/>
            <a:ext cx="0" cy="1498848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225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/>
          <p:cNvSpPr/>
          <p:nvPr/>
        </p:nvSpPr>
        <p:spPr>
          <a:xfrm>
            <a:off x="7266681" y="1962977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39" y="0"/>
                </a:moveTo>
                <a:lnTo>
                  <a:pt x="0" y="0"/>
                </a:lnTo>
                <a:lnTo>
                  <a:pt x="83820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61374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360" y="300773"/>
            <a:ext cx="7393781" cy="8439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7152">
              <a:lnSpc>
                <a:spcPct val="100000"/>
              </a:lnSpc>
            </a:pPr>
            <a:r>
              <a:rPr sz="5484" spc="21" dirty="0"/>
              <a:t>Creating </a:t>
            </a:r>
            <a:r>
              <a:rPr sz="5484" spc="-4" dirty="0"/>
              <a:t>an</a:t>
            </a:r>
            <a:r>
              <a:rPr sz="5484" spc="-60" dirty="0"/>
              <a:t> </a:t>
            </a:r>
            <a:r>
              <a:rPr sz="5484" spc="60" dirty="0"/>
              <a:t>Observable</a:t>
            </a:r>
            <a:endParaRPr sz="5484"/>
          </a:p>
        </p:txBody>
      </p:sp>
      <p:sp>
        <p:nvSpPr>
          <p:cNvPr id="3" name="object 3"/>
          <p:cNvSpPr txBox="1"/>
          <p:nvPr/>
        </p:nvSpPr>
        <p:spPr>
          <a:xfrm>
            <a:off x="1594085" y="1653510"/>
            <a:ext cx="138410" cy="292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98" spc="281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0117" y="1607344"/>
            <a:ext cx="8647509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spc="-4" dirty="0">
                <a:latin typeface="Arial"/>
                <a:cs typeface="Arial"/>
              </a:rPr>
              <a:t>Observable.create() </a:t>
            </a:r>
            <a:r>
              <a:rPr sz="2531" dirty="0">
                <a:latin typeface="Arial"/>
                <a:cs typeface="Arial"/>
              </a:rPr>
              <a:t>- </a:t>
            </a:r>
            <a:r>
              <a:rPr sz="1687" spc="-4" dirty="0">
                <a:latin typeface="Arial"/>
                <a:cs typeface="Arial"/>
              </a:rPr>
              <a:t>returns </a:t>
            </a:r>
            <a:r>
              <a:rPr sz="1687" spc="18" dirty="0">
                <a:latin typeface="Arial"/>
                <a:cs typeface="Arial"/>
              </a:rPr>
              <a:t>Observable </a:t>
            </a:r>
            <a:r>
              <a:rPr sz="1687" dirty="0">
                <a:latin typeface="Arial"/>
                <a:cs typeface="Arial"/>
              </a:rPr>
              <a:t>that </a:t>
            </a:r>
            <a:r>
              <a:rPr sz="1687" spc="28" dirty="0">
                <a:latin typeface="Arial"/>
                <a:cs typeface="Arial"/>
              </a:rPr>
              <a:t>can </a:t>
            </a:r>
            <a:r>
              <a:rPr sz="1687" spc="-4" dirty="0">
                <a:latin typeface="Arial"/>
                <a:cs typeface="Arial"/>
              </a:rPr>
              <a:t>invoke </a:t>
            </a:r>
            <a:r>
              <a:rPr sz="1687" spc="11" dirty="0">
                <a:latin typeface="Arial"/>
                <a:cs typeface="Arial"/>
              </a:rPr>
              <a:t>methods </a:t>
            </a:r>
            <a:r>
              <a:rPr sz="1687" spc="-4" dirty="0">
                <a:latin typeface="Arial"/>
                <a:cs typeface="Arial"/>
              </a:rPr>
              <a:t>on</a:t>
            </a:r>
            <a:r>
              <a:rPr sz="1687" spc="28" dirty="0">
                <a:latin typeface="Arial"/>
                <a:cs typeface="Arial"/>
              </a:rPr>
              <a:t> </a:t>
            </a:r>
            <a:r>
              <a:rPr sz="1687" spc="11" dirty="0">
                <a:latin typeface="Arial"/>
                <a:cs typeface="Arial"/>
              </a:rPr>
              <a:t>Observer</a:t>
            </a:r>
            <a:endParaRPr sz="168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94085" y="2412534"/>
            <a:ext cx="138410" cy="292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98" spc="281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0117" y="2366367"/>
            <a:ext cx="3072705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2956068" algn="l"/>
              </a:tabLst>
            </a:pPr>
            <a:r>
              <a:rPr sz="2531" spc="-4" dirty="0">
                <a:latin typeface="Arial"/>
                <a:cs typeface="Arial"/>
              </a:rPr>
              <a:t>O</a:t>
            </a:r>
            <a:r>
              <a:rPr sz="2531" dirty="0">
                <a:latin typeface="Arial"/>
                <a:cs typeface="Arial"/>
              </a:rPr>
              <a:t>bservable</a:t>
            </a:r>
            <a:r>
              <a:rPr sz="2531" spc="-4" dirty="0">
                <a:latin typeface="Arial"/>
                <a:cs typeface="Arial"/>
              </a:rPr>
              <a:t>.f</a:t>
            </a:r>
            <a:r>
              <a:rPr sz="2531" dirty="0">
                <a:latin typeface="Arial"/>
                <a:cs typeface="Arial"/>
              </a:rPr>
              <a:t>rom()	-</a:t>
            </a:r>
            <a:endParaRPr sz="253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3432" y="2473524"/>
            <a:ext cx="4425107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spc="14" dirty="0">
                <a:latin typeface="Arial"/>
                <a:cs typeface="Arial"/>
              </a:rPr>
              <a:t>converts </a:t>
            </a:r>
            <a:r>
              <a:rPr sz="1687" spc="-4" dirty="0">
                <a:latin typeface="Arial"/>
                <a:cs typeface="Arial"/>
              </a:rPr>
              <a:t>an </a:t>
            </a:r>
            <a:r>
              <a:rPr sz="1687" spc="11" dirty="0">
                <a:latin typeface="Arial"/>
                <a:cs typeface="Arial"/>
              </a:rPr>
              <a:t>Iterable </a:t>
            </a:r>
            <a:r>
              <a:rPr sz="1687" spc="-4" dirty="0">
                <a:latin typeface="Arial"/>
                <a:cs typeface="Arial"/>
              </a:rPr>
              <a:t>or </a:t>
            </a:r>
            <a:r>
              <a:rPr sz="1687" spc="-21" dirty="0">
                <a:latin typeface="Arial"/>
                <a:cs typeface="Arial"/>
              </a:rPr>
              <a:t>Future </a:t>
            </a:r>
            <a:r>
              <a:rPr sz="1687" spc="-4" dirty="0">
                <a:latin typeface="Arial"/>
                <a:cs typeface="Arial"/>
              </a:rPr>
              <a:t>into</a:t>
            </a:r>
            <a:r>
              <a:rPr sz="1687" spc="-14" dirty="0">
                <a:latin typeface="Arial"/>
                <a:cs typeface="Arial"/>
              </a:rPr>
              <a:t> </a:t>
            </a:r>
            <a:r>
              <a:rPr sz="1687" spc="18" dirty="0">
                <a:latin typeface="Arial"/>
                <a:cs typeface="Arial"/>
              </a:rPr>
              <a:t>Observable</a:t>
            </a:r>
            <a:endParaRPr sz="168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4085" y="3171566"/>
            <a:ext cx="138410" cy="292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98" spc="281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0117" y="3125391"/>
            <a:ext cx="3966121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spc="-4" dirty="0">
                <a:latin typeface="Arial"/>
                <a:cs typeface="Arial"/>
              </a:rPr>
              <a:t>Observable.fromCallable()</a:t>
            </a:r>
            <a:r>
              <a:rPr sz="2531" spc="4" dirty="0">
                <a:latin typeface="Arial"/>
                <a:cs typeface="Arial"/>
              </a:rPr>
              <a:t> </a:t>
            </a:r>
            <a:r>
              <a:rPr sz="2531" dirty="0">
                <a:latin typeface="Arial"/>
                <a:cs typeface="Arial"/>
              </a:rPr>
              <a:t>-</a:t>
            </a:r>
            <a:endParaRPr sz="2531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17043" y="3232547"/>
            <a:ext cx="3452217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spc="14" dirty="0">
                <a:latin typeface="Arial"/>
                <a:cs typeface="Arial"/>
              </a:rPr>
              <a:t>converts </a:t>
            </a:r>
            <a:r>
              <a:rPr sz="1687" spc="-4" dirty="0">
                <a:latin typeface="Arial"/>
                <a:cs typeface="Arial"/>
              </a:rPr>
              <a:t>a </a:t>
            </a:r>
            <a:r>
              <a:rPr sz="1687" spc="11" dirty="0">
                <a:latin typeface="Arial"/>
                <a:cs typeface="Arial"/>
              </a:rPr>
              <a:t>Callable </a:t>
            </a:r>
            <a:r>
              <a:rPr sz="1687" spc="-4" dirty="0">
                <a:latin typeface="Arial"/>
                <a:cs typeface="Arial"/>
              </a:rPr>
              <a:t>into</a:t>
            </a:r>
            <a:r>
              <a:rPr sz="1687" spc="-53" dirty="0">
                <a:latin typeface="Arial"/>
                <a:cs typeface="Arial"/>
              </a:rPr>
              <a:t> </a:t>
            </a:r>
            <a:r>
              <a:rPr sz="1687" spc="18" dirty="0">
                <a:latin typeface="Arial"/>
                <a:cs typeface="Arial"/>
              </a:rPr>
              <a:t>Observable</a:t>
            </a:r>
            <a:endParaRPr sz="168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94085" y="3930589"/>
            <a:ext cx="138410" cy="292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98" spc="281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90118" y="3884414"/>
            <a:ext cx="8383637" cy="389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spc="21" dirty="0">
                <a:latin typeface="Arial"/>
                <a:cs typeface="Arial"/>
              </a:rPr>
              <a:t>Observable.empty() </a:t>
            </a:r>
            <a:r>
              <a:rPr sz="2531" dirty="0">
                <a:latin typeface="Arial"/>
                <a:cs typeface="Arial"/>
              </a:rPr>
              <a:t>- </a:t>
            </a:r>
            <a:r>
              <a:rPr sz="1687" spc="-4" dirty="0">
                <a:latin typeface="Arial"/>
                <a:cs typeface="Arial"/>
              </a:rPr>
              <a:t>returns </a:t>
            </a:r>
            <a:r>
              <a:rPr sz="1687" spc="18" dirty="0">
                <a:latin typeface="Arial"/>
                <a:cs typeface="Arial"/>
              </a:rPr>
              <a:t>empty Observable </a:t>
            </a:r>
            <a:r>
              <a:rPr sz="1687" dirty="0">
                <a:latin typeface="Arial"/>
                <a:cs typeface="Arial"/>
              </a:rPr>
              <a:t>that </a:t>
            </a:r>
            <a:r>
              <a:rPr sz="1687" spc="-4" dirty="0">
                <a:latin typeface="Arial"/>
                <a:cs typeface="Arial"/>
              </a:rPr>
              <a:t>invokes</a:t>
            </a:r>
            <a:r>
              <a:rPr sz="1687" spc="-32" dirty="0">
                <a:latin typeface="Arial"/>
                <a:cs typeface="Arial"/>
              </a:rPr>
              <a:t> </a:t>
            </a:r>
            <a:r>
              <a:rPr sz="1687" spc="14" dirty="0">
                <a:latin typeface="Arial"/>
                <a:cs typeface="Arial"/>
              </a:rPr>
              <a:t>onCompleted()</a:t>
            </a:r>
            <a:endParaRPr sz="168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4085" y="4689613"/>
            <a:ext cx="138410" cy="292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98" spc="281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94085" y="5448636"/>
            <a:ext cx="138410" cy="292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898" spc="281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90117" y="4643438"/>
            <a:ext cx="8200132" cy="1168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531" spc="21" dirty="0">
                <a:latin typeface="Arial"/>
                <a:cs typeface="Arial"/>
              </a:rPr>
              <a:t>Observable.range() </a:t>
            </a:r>
            <a:r>
              <a:rPr sz="2531" dirty="0">
                <a:latin typeface="Arial"/>
                <a:cs typeface="Arial"/>
              </a:rPr>
              <a:t>- </a:t>
            </a:r>
            <a:r>
              <a:rPr sz="1687" spc="-4" dirty="0">
                <a:latin typeface="Arial"/>
                <a:cs typeface="Arial"/>
              </a:rPr>
              <a:t>returns a </a:t>
            </a:r>
            <a:r>
              <a:rPr sz="1687" spc="21" dirty="0">
                <a:latin typeface="Arial"/>
                <a:cs typeface="Arial"/>
              </a:rPr>
              <a:t>sequence </a:t>
            </a:r>
            <a:r>
              <a:rPr sz="1687" dirty="0">
                <a:latin typeface="Arial"/>
                <a:cs typeface="Arial"/>
              </a:rPr>
              <a:t>of </a:t>
            </a:r>
            <a:r>
              <a:rPr sz="1687" spc="11" dirty="0">
                <a:latin typeface="Arial"/>
                <a:cs typeface="Arial"/>
              </a:rPr>
              <a:t>integers </a:t>
            </a:r>
            <a:r>
              <a:rPr sz="1687" spc="-4" dirty="0">
                <a:latin typeface="Arial"/>
                <a:cs typeface="Arial"/>
              </a:rPr>
              <a:t>in </a:t>
            </a:r>
            <a:r>
              <a:rPr sz="1687" dirty="0">
                <a:latin typeface="Arial"/>
                <a:cs typeface="Arial"/>
              </a:rPr>
              <a:t>the </a:t>
            </a:r>
            <a:r>
              <a:rPr sz="1687" spc="28" dirty="0">
                <a:latin typeface="Arial"/>
                <a:cs typeface="Arial"/>
              </a:rPr>
              <a:t>specified</a:t>
            </a:r>
            <a:r>
              <a:rPr sz="1687" spc="4" dirty="0">
                <a:latin typeface="Arial"/>
                <a:cs typeface="Arial"/>
              </a:rPr>
              <a:t> </a:t>
            </a:r>
            <a:r>
              <a:rPr sz="1687" spc="18" dirty="0">
                <a:latin typeface="Arial"/>
                <a:cs typeface="Arial"/>
              </a:rPr>
              <a:t>range</a:t>
            </a:r>
            <a:endParaRPr sz="1687">
              <a:latin typeface="Arial"/>
              <a:cs typeface="Arial"/>
            </a:endParaRPr>
          </a:p>
          <a:p>
            <a:pPr>
              <a:spcBef>
                <a:spcPts val="28"/>
              </a:spcBef>
            </a:pPr>
            <a:endParaRPr sz="2531">
              <a:latin typeface="Times New Roman"/>
              <a:cs typeface="Times New Roman"/>
            </a:endParaRPr>
          </a:p>
          <a:p>
            <a:pPr marL="8929">
              <a:tabLst>
                <a:tab pos="2938209" algn="l"/>
                <a:tab pos="5901867" algn="l"/>
              </a:tabLst>
            </a:pPr>
            <a:r>
              <a:rPr sz="2531" spc="14" dirty="0">
                <a:latin typeface="Arial"/>
                <a:cs typeface="Arial"/>
              </a:rPr>
              <a:t>Observable.just()	</a:t>
            </a:r>
            <a:r>
              <a:rPr sz="2531" dirty="0">
                <a:latin typeface="Arial"/>
                <a:cs typeface="Arial"/>
              </a:rPr>
              <a:t>- </a:t>
            </a:r>
            <a:r>
              <a:rPr sz="1687" spc="14" dirty="0">
                <a:latin typeface="Arial"/>
                <a:cs typeface="Arial"/>
              </a:rPr>
              <a:t>converts </a:t>
            </a:r>
            <a:r>
              <a:rPr sz="1687" spc="46" dirty="0">
                <a:latin typeface="Arial"/>
                <a:cs typeface="Arial"/>
              </a:rPr>
              <a:t>up </a:t>
            </a:r>
            <a:r>
              <a:rPr sz="1687" dirty="0">
                <a:latin typeface="Arial"/>
                <a:cs typeface="Arial"/>
              </a:rPr>
              <a:t>to </a:t>
            </a:r>
            <a:r>
              <a:rPr sz="1687" spc="-4" dirty="0">
                <a:latin typeface="Arial"/>
                <a:cs typeface="Arial"/>
              </a:rPr>
              <a:t>10</a:t>
            </a:r>
            <a:r>
              <a:rPr sz="1687" spc="-42" dirty="0">
                <a:latin typeface="Arial"/>
                <a:cs typeface="Arial"/>
              </a:rPr>
              <a:t> </a:t>
            </a:r>
            <a:r>
              <a:rPr sz="1687" dirty="0">
                <a:latin typeface="Arial"/>
                <a:cs typeface="Arial"/>
              </a:rPr>
              <a:t>items</a:t>
            </a:r>
            <a:r>
              <a:rPr sz="1687" spc="4" dirty="0">
                <a:latin typeface="Arial"/>
                <a:cs typeface="Arial"/>
              </a:rPr>
              <a:t> </a:t>
            </a:r>
            <a:r>
              <a:rPr sz="1687" spc="-4" dirty="0">
                <a:latin typeface="Arial"/>
                <a:cs typeface="Arial"/>
              </a:rPr>
              <a:t>into	</a:t>
            </a:r>
            <a:r>
              <a:rPr sz="1687" spc="18" dirty="0">
                <a:latin typeface="Arial"/>
                <a:cs typeface="Arial"/>
              </a:rPr>
              <a:t>Observable</a:t>
            </a:r>
            <a:endParaRPr sz="168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54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0945" y="561575"/>
            <a:ext cx="6955334" cy="6708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4359" spc="-4" dirty="0"/>
              <a:t>Reactive </a:t>
            </a:r>
            <a:r>
              <a:rPr sz="4359" spc="25" dirty="0"/>
              <a:t>thinking </a:t>
            </a:r>
            <a:r>
              <a:rPr sz="4359" spc="-4" dirty="0"/>
              <a:t>is not</a:t>
            </a:r>
            <a:r>
              <a:rPr sz="4359" spc="-35" dirty="0"/>
              <a:t> </a:t>
            </a:r>
            <a:r>
              <a:rPr sz="4359" spc="-7" dirty="0"/>
              <a:t>new</a:t>
            </a:r>
            <a:endParaRPr sz="4359"/>
          </a:p>
        </p:txBody>
      </p:sp>
      <p:sp>
        <p:nvSpPr>
          <p:cNvPr id="3" name="object 3"/>
          <p:cNvSpPr/>
          <p:nvPr/>
        </p:nvSpPr>
        <p:spPr>
          <a:xfrm>
            <a:off x="2577703" y="1629472"/>
            <a:ext cx="7036594" cy="4250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127559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5508" y="2288363"/>
            <a:ext cx="1875681" cy="11163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sz="5484" spc="-4" dirty="0"/>
              <a:t>Demo</a:t>
            </a:r>
            <a:endParaRPr sz="5484"/>
          </a:p>
          <a:p>
            <a:pPr algn="ctr">
              <a:lnSpc>
                <a:spcPct val="100000"/>
              </a:lnSpc>
              <a:spcBef>
                <a:spcPts val="98"/>
              </a:spcBef>
            </a:pPr>
            <a:r>
              <a:rPr sz="1687" spc="-4" dirty="0"/>
              <a:t>BeerClient</a:t>
            </a: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0052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360" y="427891"/>
            <a:ext cx="7393781" cy="5897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21502">
              <a:lnSpc>
                <a:spcPct val="100000"/>
              </a:lnSpc>
            </a:pPr>
            <a:r>
              <a:rPr sz="3832" spc="4" dirty="0"/>
              <a:t>Functions </a:t>
            </a:r>
            <a:r>
              <a:rPr sz="3832" dirty="0"/>
              <a:t>with </a:t>
            </a:r>
            <a:r>
              <a:rPr sz="3832" spc="53" dirty="0"/>
              <a:t>side</a:t>
            </a:r>
            <a:r>
              <a:rPr sz="3832" spc="-35" dirty="0"/>
              <a:t> </a:t>
            </a:r>
            <a:r>
              <a:rPr sz="3832" spc="21" dirty="0"/>
              <a:t>effects</a:t>
            </a:r>
            <a:endParaRPr sz="3832"/>
          </a:p>
        </p:txBody>
      </p:sp>
      <p:sp>
        <p:nvSpPr>
          <p:cNvPr id="3" name="object 3"/>
          <p:cNvSpPr txBox="1"/>
          <p:nvPr/>
        </p:nvSpPr>
        <p:spPr>
          <a:xfrm>
            <a:off x="1955248" y="2227260"/>
            <a:ext cx="111621" cy="227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77" spc="218" dirty="0">
                <a:latin typeface="Arial"/>
                <a:cs typeface="Arial"/>
              </a:rPr>
              <a:t>•</a:t>
            </a:r>
            <a:endParaRPr sz="147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47305" y="2187774"/>
            <a:ext cx="1323826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spc="11" dirty="0">
                <a:latin typeface="Arial"/>
                <a:cs typeface="Arial"/>
              </a:rPr>
              <a:t>doOnNext()</a:t>
            </a:r>
            <a:endParaRPr sz="1969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5248" y="2905916"/>
            <a:ext cx="111621" cy="227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77" spc="218" dirty="0">
                <a:latin typeface="Arial"/>
                <a:cs typeface="Arial"/>
              </a:rPr>
              <a:t>•</a:t>
            </a:r>
            <a:endParaRPr sz="147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47305" y="2866430"/>
            <a:ext cx="1347043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spc="-7" dirty="0">
                <a:latin typeface="Arial"/>
                <a:cs typeface="Arial"/>
              </a:rPr>
              <a:t>doOnError()</a:t>
            </a:r>
            <a:endParaRPr sz="1969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5248" y="3584573"/>
            <a:ext cx="111621" cy="227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77" spc="218" dirty="0">
                <a:latin typeface="Arial"/>
                <a:cs typeface="Arial"/>
              </a:rPr>
              <a:t>•</a:t>
            </a:r>
            <a:endParaRPr sz="147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7305" y="3545086"/>
            <a:ext cx="2046238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spc="21" dirty="0">
                <a:latin typeface="Arial"/>
                <a:cs typeface="Arial"/>
              </a:rPr>
              <a:t>doOnCompleted()</a:t>
            </a:r>
            <a:endParaRPr sz="1969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5248" y="4263229"/>
            <a:ext cx="111621" cy="227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77" spc="218" dirty="0">
                <a:latin typeface="Arial"/>
                <a:cs typeface="Arial"/>
              </a:rPr>
              <a:t>•</a:t>
            </a:r>
            <a:endParaRPr sz="147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7305" y="4223742"/>
            <a:ext cx="1379637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spc="11" dirty="0">
                <a:latin typeface="Arial"/>
                <a:cs typeface="Arial"/>
              </a:rPr>
              <a:t>doOnEach()</a:t>
            </a:r>
            <a:endParaRPr sz="1969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55248" y="4941885"/>
            <a:ext cx="111621" cy="227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77" spc="218" dirty="0">
                <a:latin typeface="Arial"/>
                <a:cs typeface="Arial"/>
              </a:rPr>
              <a:t>•</a:t>
            </a:r>
            <a:endParaRPr sz="147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7305" y="4902399"/>
            <a:ext cx="1948904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spc="21" dirty="0">
                <a:latin typeface="Arial"/>
                <a:cs typeface="Arial"/>
              </a:rPr>
              <a:t>doOnSubscribe()</a:t>
            </a:r>
            <a:endParaRPr sz="1969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16906" y="1223368"/>
            <a:ext cx="503277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250" spc="-11" dirty="0">
                <a:latin typeface="Arial"/>
                <a:cs typeface="Arial"/>
              </a:rPr>
              <a:t>Affect </a:t>
            </a:r>
            <a:r>
              <a:rPr sz="2250" dirty="0">
                <a:latin typeface="Arial"/>
                <a:cs typeface="Arial"/>
              </a:rPr>
              <a:t>environment </a:t>
            </a:r>
            <a:r>
              <a:rPr sz="2250" spc="-4" dirty="0">
                <a:latin typeface="Arial"/>
                <a:cs typeface="Arial"/>
              </a:rPr>
              <a:t>outside the</a:t>
            </a:r>
            <a:r>
              <a:rPr sz="2250" spc="7" dirty="0">
                <a:latin typeface="Arial"/>
                <a:cs typeface="Arial"/>
              </a:rPr>
              <a:t> </a:t>
            </a:r>
            <a:r>
              <a:rPr sz="2250" spc="-4" dirty="0">
                <a:latin typeface="Arial"/>
                <a:cs typeface="Arial"/>
              </a:rPr>
              <a:t>function.</a:t>
            </a:r>
            <a:endParaRPr sz="22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94102" y="2214563"/>
            <a:ext cx="5188148" cy="333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141502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9664" y="274485"/>
            <a:ext cx="4397425" cy="81682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308" spc="-77" dirty="0"/>
              <a:t>Error</a:t>
            </a:r>
            <a:r>
              <a:rPr sz="5308" spc="-49" dirty="0"/>
              <a:t> </a:t>
            </a:r>
            <a:r>
              <a:rPr sz="5308" spc="77" dirty="0"/>
              <a:t>Handling</a:t>
            </a:r>
            <a:endParaRPr sz="5308"/>
          </a:p>
        </p:txBody>
      </p:sp>
      <p:sp>
        <p:nvSpPr>
          <p:cNvPr id="3" name="object 3"/>
          <p:cNvSpPr/>
          <p:nvPr/>
        </p:nvSpPr>
        <p:spPr>
          <a:xfrm>
            <a:off x="3012195" y="1816298"/>
            <a:ext cx="2104066" cy="2514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3030131" y="1825219"/>
            <a:ext cx="2068194" cy="2478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7114832" y="1814066"/>
            <a:ext cx="2057739" cy="2532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7141698" y="1831916"/>
            <a:ext cx="2004008" cy="2478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/>
          <p:nvPr/>
        </p:nvSpPr>
        <p:spPr>
          <a:xfrm>
            <a:off x="7141622" y="1831916"/>
            <a:ext cx="2004268" cy="2479327"/>
          </a:xfrm>
          <a:custGeom>
            <a:avLst/>
            <a:gdLst/>
            <a:ahLst/>
            <a:cxnLst/>
            <a:rect l="l" t="t" r="r" b="b"/>
            <a:pathLst>
              <a:path w="2850515" h="3526154">
                <a:moveTo>
                  <a:pt x="481590" y="0"/>
                </a:moveTo>
                <a:lnTo>
                  <a:pt x="2368778" y="0"/>
                </a:lnTo>
                <a:lnTo>
                  <a:pt x="2432486" y="109"/>
                </a:lnTo>
                <a:lnTo>
                  <a:pt x="2486874" y="874"/>
                </a:lnTo>
                <a:lnTo>
                  <a:pt x="2533953" y="2950"/>
                </a:lnTo>
                <a:lnTo>
                  <a:pt x="2575730" y="6992"/>
                </a:lnTo>
                <a:lnTo>
                  <a:pt x="2614215" y="13657"/>
                </a:lnTo>
                <a:lnTo>
                  <a:pt x="2651417" y="23600"/>
                </a:lnTo>
                <a:lnTo>
                  <a:pt x="2698100" y="45402"/>
                </a:lnTo>
                <a:lnTo>
                  <a:pt x="2739805" y="74665"/>
                </a:lnTo>
                <a:lnTo>
                  <a:pt x="2775703" y="110561"/>
                </a:lnTo>
                <a:lnTo>
                  <a:pt x="2804965" y="152264"/>
                </a:lnTo>
                <a:lnTo>
                  <a:pt x="2826766" y="198945"/>
                </a:lnTo>
                <a:lnTo>
                  <a:pt x="2836707" y="236160"/>
                </a:lnTo>
                <a:lnTo>
                  <a:pt x="2843371" y="274717"/>
                </a:lnTo>
                <a:lnTo>
                  <a:pt x="2847413" y="316683"/>
                </a:lnTo>
                <a:lnTo>
                  <a:pt x="2849488" y="364129"/>
                </a:lnTo>
                <a:lnTo>
                  <a:pt x="2850253" y="419121"/>
                </a:lnTo>
                <a:lnTo>
                  <a:pt x="2850362" y="483730"/>
                </a:lnTo>
                <a:lnTo>
                  <a:pt x="2850362" y="3044037"/>
                </a:lnTo>
                <a:lnTo>
                  <a:pt x="2850253" y="3107745"/>
                </a:lnTo>
                <a:lnTo>
                  <a:pt x="2849488" y="3162133"/>
                </a:lnTo>
                <a:lnTo>
                  <a:pt x="2847413" y="3209212"/>
                </a:lnTo>
                <a:lnTo>
                  <a:pt x="2843371" y="3250989"/>
                </a:lnTo>
                <a:lnTo>
                  <a:pt x="2836707" y="3289474"/>
                </a:lnTo>
                <a:lnTo>
                  <a:pt x="2826766" y="3326676"/>
                </a:lnTo>
                <a:lnTo>
                  <a:pt x="2804965" y="3373359"/>
                </a:lnTo>
                <a:lnTo>
                  <a:pt x="2775703" y="3415064"/>
                </a:lnTo>
                <a:lnTo>
                  <a:pt x="2739805" y="3450962"/>
                </a:lnTo>
                <a:lnTo>
                  <a:pt x="2698100" y="3480224"/>
                </a:lnTo>
                <a:lnTo>
                  <a:pt x="2651417" y="3502025"/>
                </a:lnTo>
                <a:lnTo>
                  <a:pt x="2614205" y="3511966"/>
                </a:lnTo>
                <a:lnTo>
                  <a:pt x="2575650" y="3518630"/>
                </a:lnTo>
                <a:lnTo>
                  <a:pt x="2533684" y="3522672"/>
                </a:lnTo>
                <a:lnTo>
                  <a:pt x="2486239" y="3524747"/>
                </a:lnTo>
                <a:lnTo>
                  <a:pt x="2431244" y="3525512"/>
                </a:lnTo>
                <a:lnTo>
                  <a:pt x="2366632" y="3525621"/>
                </a:lnTo>
                <a:lnTo>
                  <a:pt x="481590" y="3525621"/>
                </a:lnTo>
                <a:lnTo>
                  <a:pt x="417883" y="3525512"/>
                </a:lnTo>
                <a:lnTo>
                  <a:pt x="363495" y="3524747"/>
                </a:lnTo>
                <a:lnTo>
                  <a:pt x="316416" y="3522672"/>
                </a:lnTo>
                <a:lnTo>
                  <a:pt x="274637" y="3518630"/>
                </a:lnTo>
                <a:lnTo>
                  <a:pt x="236150" y="3511966"/>
                </a:lnTo>
                <a:lnTo>
                  <a:pt x="198945" y="3502025"/>
                </a:lnTo>
                <a:lnTo>
                  <a:pt x="152264" y="3480224"/>
                </a:lnTo>
                <a:lnTo>
                  <a:pt x="110561" y="3450962"/>
                </a:lnTo>
                <a:lnTo>
                  <a:pt x="74665" y="3415064"/>
                </a:lnTo>
                <a:lnTo>
                  <a:pt x="45402" y="3373359"/>
                </a:lnTo>
                <a:lnTo>
                  <a:pt x="23600" y="3326676"/>
                </a:lnTo>
                <a:lnTo>
                  <a:pt x="13657" y="3289464"/>
                </a:lnTo>
                <a:lnTo>
                  <a:pt x="6992" y="3250909"/>
                </a:lnTo>
                <a:lnTo>
                  <a:pt x="2950" y="3208943"/>
                </a:lnTo>
                <a:lnTo>
                  <a:pt x="874" y="3161498"/>
                </a:lnTo>
                <a:lnTo>
                  <a:pt x="109" y="3106503"/>
                </a:lnTo>
                <a:lnTo>
                  <a:pt x="0" y="3041891"/>
                </a:lnTo>
                <a:lnTo>
                  <a:pt x="0" y="481590"/>
                </a:lnTo>
                <a:lnTo>
                  <a:pt x="109" y="417883"/>
                </a:lnTo>
                <a:lnTo>
                  <a:pt x="874" y="363495"/>
                </a:lnTo>
                <a:lnTo>
                  <a:pt x="2950" y="316416"/>
                </a:lnTo>
                <a:lnTo>
                  <a:pt x="6992" y="274637"/>
                </a:lnTo>
                <a:lnTo>
                  <a:pt x="13657" y="236150"/>
                </a:lnTo>
                <a:lnTo>
                  <a:pt x="23600" y="198945"/>
                </a:lnTo>
                <a:lnTo>
                  <a:pt x="45402" y="152264"/>
                </a:lnTo>
                <a:lnTo>
                  <a:pt x="74665" y="110561"/>
                </a:lnTo>
                <a:lnTo>
                  <a:pt x="110561" y="74665"/>
                </a:lnTo>
                <a:lnTo>
                  <a:pt x="152264" y="45402"/>
                </a:lnTo>
                <a:lnTo>
                  <a:pt x="198945" y="23600"/>
                </a:lnTo>
                <a:lnTo>
                  <a:pt x="236160" y="13657"/>
                </a:lnTo>
                <a:lnTo>
                  <a:pt x="274717" y="6992"/>
                </a:lnTo>
                <a:lnTo>
                  <a:pt x="316683" y="2950"/>
                </a:lnTo>
                <a:lnTo>
                  <a:pt x="364129" y="874"/>
                </a:lnTo>
                <a:lnTo>
                  <a:pt x="419121" y="109"/>
                </a:lnTo>
                <a:lnTo>
                  <a:pt x="483730" y="0"/>
                </a:lnTo>
                <a:lnTo>
                  <a:pt x="48159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/>
          <p:cNvSpPr txBox="1"/>
          <p:nvPr/>
        </p:nvSpPr>
        <p:spPr>
          <a:xfrm>
            <a:off x="7364016" y="1357313"/>
            <a:ext cx="1570732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spc="-4" dirty="0">
                <a:latin typeface="Arial"/>
                <a:cs typeface="Arial"/>
              </a:rPr>
              <a:t>Observable</a:t>
            </a:r>
            <a:endParaRPr sz="239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7797" y="1375172"/>
            <a:ext cx="1468934" cy="2199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08" algn="ctr"/>
            <a:r>
              <a:rPr sz="2391" spc="-4" dirty="0">
                <a:latin typeface="Arial"/>
                <a:cs typeface="Arial"/>
              </a:rPr>
              <a:t>Observer</a:t>
            </a:r>
            <a:endParaRPr sz="2391">
              <a:latin typeface="Arial"/>
              <a:cs typeface="Arial"/>
            </a:endParaRPr>
          </a:p>
          <a:p>
            <a:pPr marL="419680" marR="408072" indent="-8483" algn="ctr">
              <a:lnSpc>
                <a:spcPct val="164200"/>
              </a:lnSpc>
              <a:spcBef>
                <a:spcPts val="211"/>
              </a:spcBef>
            </a:pPr>
            <a:r>
              <a:rPr sz="2391" spc="-4" dirty="0">
                <a:latin typeface="Arial"/>
                <a:cs typeface="Arial"/>
              </a:rPr>
              <a:t>next  er</a:t>
            </a:r>
            <a:r>
              <a:rPr sz="2391" spc="-46" dirty="0">
                <a:latin typeface="Arial"/>
                <a:cs typeface="Arial"/>
              </a:rPr>
              <a:t>r</a:t>
            </a:r>
            <a:r>
              <a:rPr sz="2391" spc="-4" dirty="0">
                <a:latin typeface="Arial"/>
                <a:cs typeface="Arial"/>
              </a:rPr>
              <a:t>or</a:t>
            </a:r>
            <a:endParaRPr sz="2391">
              <a:latin typeface="Arial"/>
              <a:cs typeface="Arial"/>
            </a:endParaRPr>
          </a:p>
          <a:p>
            <a:pPr algn="ctr">
              <a:spcBef>
                <a:spcPts val="1772"/>
              </a:spcBef>
            </a:pPr>
            <a:r>
              <a:rPr sz="2391" spc="42" dirty="0">
                <a:latin typeface="Arial"/>
                <a:cs typeface="Arial"/>
              </a:rPr>
              <a:t>completed</a:t>
            </a:r>
            <a:endParaRPr sz="2391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1895" y="2230421"/>
            <a:ext cx="2846784" cy="0"/>
          </a:xfrm>
          <a:custGeom>
            <a:avLst/>
            <a:gdLst/>
            <a:ahLst/>
            <a:cxnLst/>
            <a:rect l="l" t="t" r="r" b="b"/>
            <a:pathLst>
              <a:path w="4048759">
                <a:moveTo>
                  <a:pt x="4048302" y="0"/>
                </a:moveTo>
                <a:lnTo>
                  <a:pt x="1905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/>
          <p:cNvSpPr/>
          <p:nvPr/>
        </p:nvSpPr>
        <p:spPr>
          <a:xfrm>
            <a:off x="4577417" y="2171485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83819"/>
                </a:lnTo>
                <a:lnTo>
                  <a:pt x="16763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4681895" y="2806761"/>
            <a:ext cx="2846784" cy="0"/>
          </a:xfrm>
          <a:custGeom>
            <a:avLst/>
            <a:gdLst/>
            <a:ahLst/>
            <a:cxnLst/>
            <a:rect l="l" t="t" r="r" b="b"/>
            <a:pathLst>
              <a:path w="4048759">
                <a:moveTo>
                  <a:pt x="4048302" y="0"/>
                </a:moveTo>
                <a:lnTo>
                  <a:pt x="1905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/>
          <p:cNvSpPr/>
          <p:nvPr/>
        </p:nvSpPr>
        <p:spPr>
          <a:xfrm>
            <a:off x="4577417" y="2747825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83819"/>
                </a:lnTo>
                <a:lnTo>
                  <a:pt x="16763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/>
          <p:nvPr/>
        </p:nvSpPr>
        <p:spPr>
          <a:xfrm>
            <a:off x="5092267" y="3383101"/>
            <a:ext cx="2218134" cy="0"/>
          </a:xfrm>
          <a:custGeom>
            <a:avLst/>
            <a:gdLst/>
            <a:ahLst/>
            <a:cxnLst/>
            <a:rect l="l" t="t" r="r" b="b"/>
            <a:pathLst>
              <a:path w="3154679">
                <a:moveTo>
                  <a:pt x="3154502" y="0"/>
                </a:moveTo>
                <a:lnTo>
                  <a:pt x="19049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/>
          <p:cNvSpPr/>
          <p:nvPr/>
        </p:nvSpPr>
        <p:spPr>
          <a:xfrm>
            <a:off x="4987790" y="3324165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83820"/>
                </a:lnTo>
                <a:lnTo>
                  <a:pt x="16763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/>
          <p:cNvSpPr/>
          <p:nvPr/>
        </p:nvSpPr>
        <p:spPr>
          <a:xfrm>
            <a:off x="7712273" y="2553890"/>
            <a:ext cx="553641" cy="5536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/>
          <p:cNvSpPr/>
          <p:nvPr/>
        </p:nvSpPr>
        <p:spPr>
          <a:xfrm>
            <a:off x="7694414" y="1937742"/>
            <a:ext cx="553641" cy="5804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/>
          <p:cNvSpPr/>
          <p:nvPr/>
        </p:nvSpPr>
        <p:spPr>
          <a:xfrm>
            <a:off x="7640836" y="3268266"/>
            <a:ext cx="687586" cy="321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405955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360" y="306159"/>
            <a:ext cx="7393781" cy="8331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414" spc="-4" dirty="0"/>
              <a:t>Error-handling</a:t>
            </a:r>
            <a:r>
              <a:rPr sz="5414" spc="-21" dirty="0"/>
              <a:t> </a:t>
            </a:r>
            <a:r>
              <a:rPr sz="5414" spc="39" dirty="0"/>
              <a:t>operators</a:t>
            </a:r>
            <a:endParaRPr sz="5414"/>
          </a:p>
        </p:txBody>
      </p:sp>
      <p:sp>
        <p:nvSpPr>
          <p:cNvPr id="3" name="object 3"/>
          <p:cNvSpPr txBox="1"/>
          <p:nvPr/>
        </p:nvSpPr>
        <p:spPr>
          <a:xfrm>
            <a:off x="1654523" y="1703204"/>
            <a:ext cx="111621" cy="22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41" spc="211" dirty="0">
                <a:latin typeface="Arial"/>
                <a:cs typeface="Arial"/>
              </a:rPr>
              <a:t>•</a:t>
            </a:r>
            <a:endParaRPr sz="144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9047" y="1665387"/>
            <a:ext cx="5173861" cy="297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34" spc="-14" dirty="0">
                <a:latin typeface="Arial"/>
                <a:cs typeface="Arial"/>
              </a:rPr>
              <a:t>Errors </a:t>
            </a:r>
            <a:r>
              <a:rPr sz="1934" spc="11" dirty="0">
                <a:latin typeface="Arial"/>
                <a:cs typeface="Arial"/>
              </a:rPr>
              <a:t>sent </a:t>
            </a:r>
            <a:r>
              <a:rPr sz="1934" spc="32" dirty="0">
                <a:latin typeface="Arial"/>
                <a:cs typeface="Arial"/>
              </a:rPr>
              <a:t>using </a:t>
            </a:r>
            <a:r>
              <a:rPr sz="1934" spc="11" dirty="0">
                <a:latin typeface="Arial"/>
                <a:cs typeface="Arial"/>
              </a:rPr>
              <a:t>onError() </a:t>
            </a:r>
            <a:r>
              <a:rPr sz="1934" spc="7" dirty="0">
                <a:latin typeface="Arial"/>
                <a:cs typeface="Arial"/>
              </a:rPr>
              <a:t>kill </a:t>
            </a:r>
            <a:r>
              <a:rPr sz="1934" spc="11" dirty="0">
                <a:latin typeface="Arial"/>
                <a:cs typeface="Arial"/>
              </a:rPr>
              <a:t>the</a:t>
            </a:r>
            <a:r>
              <a:rPr sz="1934" spc="-25" dirty="0">
                <a:latin typeface="Arial"/>
                <a:cs typeface="Arial"/>
              </a:rPr>
              <a:t> </a:t>
            </a:r>
            <a:r>
              <a:rPr sz="1934" spc="39" dirty="0">
                <a:latin typeface="Arial"/>
                <a:cs typeface="Arial"/>
              </a:rPr>
              <a:t>subscription</a:t>
            </a:r>
            <a:endParaRPr sz="193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4523" y="2582251"/>
            <a:ext cx="111621" cy="22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41" spc="211" dirty="0">
                <a:latin typeface="Arial"/>
                <a:cs typeface="Arial"/>
              </a:rPr>
              <a:t>•</a:t>
            </a:r>
            <a:endParaRPr sz="144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9047" y="2540496"/>
            <a:ext cx="5889129" cy="297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34" spc="11" dirty="0">
                <a:latin typeface="Arial"/>
                <a:cs typeface="Arial"/>
              </a:rPr>
              <a:t>retryWhen() </a:t>
            </a:r>
            <a:r>
              <a:rPr sz="1934" spc="7" dirty="0">
                <a:latin typeface="Arial"/>
                <a:cs typeface="Arial"/>
              </a:rPr>
              <a:t>- </a:t>
            </a:r>
            <a:r>
              <a:rPr sz="1934" spc="28" dirty="0">
                <a:latin typeface="Arial"/>
                <a:cs typeface="Arial"/>
              </a:rPr>
              <a:t>intercept, </a:t>
            </a:r>
            <a:r>
              <a:rPr sz="1934" spc="11" dirty="0">
                <a:latin typeface="Arial"/>
                <a:cs typeface="Arial"/>
              </a:rPr>
              <a:t>anylize the </a:t>
            </a:r>
            <a:r>
              <a:rPr sz="1934" spc="-28" dirty="0">
                <a:latin typeface="Arial"/>
                <a:cs typeface="Arial"/>
              </a:rPr>
              <a:t>error,</a:t>
            </a:r>
            <a:r>
              <a:rPr sz="1934" spc="-7" dirty="0">
                <a:latin typeface="Arial"/>
                <a:cs typeface="Arial"/>
              </a:rPr>
              <a:t> </a:t>
            </a:r>
            <a:r>
              <a:rPr sz="1934" spc="35" dirty="0">
                <a:latin typeface="Arial"/>
                <a:cs typeface="Arial"/>
              </a:rPr>
              <a:t>resubscribe</a:t>
            </a:r>
            <a:endParaRPr sz="193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4523" y="3461290"/>
            <a:ext cx="111621" cy="22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41" spc="211" dirty="0">
                <a:latin typeface="Arial"/>
                <a:cs typeface="Arial"/>
              </a:rPr>
              <a:t>•</a:t>
            </a:r>
            <a:endParaRPr sz="144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9047" y="3424535"/>
            <a:ext cx="7018734" cy="297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34" spc="11" dirty="0">
                <a:latin typeface="Arial"/>
                <a:cs typeface="Arial"/>
              </a:rPr>
              <a:t>onErrorResumeNext() </a:t>
            </a:r>
            <a:r>
              <a:rPr sz="1934" spc="7" dirty="0">
                <a:latin typeface="Arial"/>
                <a:cs typeface="Arial"/>
              </a:rPr>
              <a:t>- </a:t>
            </a:r>
            <a:r>
              <a:rPr sz="1934" spc="39" dirty="0">
                <a:latin typeface="Arial"/>
                <a:cs typeface="Arial"/>
              </a:rPr>
              <a:t>used </a:t>
            </a:r>
            <a:r>
              <a:rPr sz="1934" spc="7" dirty="0">
                <a:latin typeface="Arial"/>
                <a:cs typeface="Arial"/>
              </a:rPr>
              <a:t>for </a:t>
            </a:r>
            <a:r>
              <a:rPr sz="1934" spc="11" dirty="0">
                <a:latin typeface="Arial"/>
                <a:cs typeface="Arial"/>
              </a:rPr>
              <a:t>failover to another</a:t>
            </a:r>
            <a:r>
              <a:rPr sz="1934" spc="28" dirty="0">
                <a:latin typeface="Arial"/>
                <a:cs typeface="Arial"/>
              </a:rPr>
              <a:t> </a:t>
            </a:r>
            <a:r>
              <a:rPr sz="1934" spc="32" dirty="0">
                <a:latin typeface="Arial"/>
                <a:cs typeface="Arial"/>
              </a:rPr>
              <a:t>Observable</a:t>
            </a:r>
            <a:endParaRPr sz="193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4523" y="4340328"/>
            <a:ext cx="111621" cy="22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441" spc="211" dirty="0">
                <a:latin typeface="Arial"/>
                <a:cs typeface="Arial"/>
              </a:rPr>
              <a:t>•</a:t>
            </a:r>
            <a:endParaRPr sz="1441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9047" y="4299645"/>
            <a:ext cx="5607844" cy="297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34" spc="14" dirty="0">
                <a:latin typeface="Arial"/>
                <a:cs typeface="Arial"/>
              </a:rPr>
              <a:t>onResumeReturn() </a:t>
            </a:r>
            <a:r>
              <a:rPr sz="1934" spc="7" dirty="0">
                <a:latin typeface="Arial"/>
                <a:cs typeface="Arial"/>
              </a:rPr>
              <a:t>- </a:t>
            </a:r>
            <a:r>
              <a:rPr sz="1934" spc="11" dirty="0">
                <a:latin typeface="Arial"/>
                <a:cs typeface="Arial"/>
              </a:rPr>
              <a:t>returns </a:t>
            </a:r>
            <a:r>
              <a:rPr sz="1934" spc="14" dirty="0">
                <a:latin typeface="Arial"/>
                <a:cs typeface="Arial"/>
              </a:rPr>
              <a:t>an </a:t>
            </a:r>
            <a:r>
              <a:rPr sz="1934" spc="56" dirty="0">
                <a:latin typeface="Arial"/>
                <a:cs typeface="Arial"/>
              </a:rPr>
              <a:t>app-specific</a:t>
            </a:r>
            <a:r>
              <a:rPr sz="1934" spc="-56" dirty="0">
                <a:latin typeface="Arial"/>
                <a:cs typeface="Arial"/>
              </a:rPr>
              <a:t> </a:t>
            </a:r>
            <a:r>
              <a:rPr sz="1934" spc="11" dirty="0">
                <a:latin typeface="Arial"/>
                <a:cs typeface="Arial"/>
              </a:rPr>
              <a:t>value</a:t>
            </a:r>
            <a:endParaRPr sz="193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54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3703" y="2288363"/>
            <a:ext cx="2185541" cy="11163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R="893" algn="ctr">
              <a:lnSpc>
                <a:spcPct val="100000"/>
              </a:lnSpc>
            </a:pPr>
            <a:r>
              <a:rPr sz="5484" spc="-4" dirty="0"/>
              <a:t>Demo</a:t>
            </a:r>
            <a:endParaRPr sz="5484" dirty="0"/>
          </a:p>
          <a:p>
            <a:pPr algn="ctr">
              <a:lnSpc>
                <a:spcPct val="100000"/>
              </a:lnSpc>
              <a:spcBef>
                <a:spcPts val="98"/>
              </a:spcBef>
            </a:pPr>
            <a:r>
              <a:rPr sz="1687" spc="-11" dirty="0"/>
              <a:t>BeerClientWithFailover</a:t>
            </a:r>
            <a:endParaRPr sz="1687" dirty="0"/>
          </a:p>
        </p:txBody>
      </p:sp>
    </p:spTree>
    <p:extLst>
      <p:ext uri="{BB962C8B-B14F-4D97-AF65-F5344CB8AC3E}">
        <p14:creationId xmlns:p14="http://schemas.microsoft.com/office/powerpoint/2010/main" val="1677113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5047" y="2430838"/>
            <a:ext cx="3540175" cy="8439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484" spc="28" dirty="0"/>
              <a:t>Schedulers</a:t>
            </a:r>
            <a:endParaRPr sz="5484"/>
          </a:p>
        </p:txBody>
      </p:sp>
    </p:spTree>
    <p:extLst>
      <p:ext uri="{BB962C8B-B14F-4D97-AF65-F5344CB8AC3E}">
        <p14:creationId xmlns:p14="http://schemas.microsoft.com/office/powerpoint/2010/main" val="960284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360" y="368414"/>
            <a:ext cx="7393781" cy="708668"/>
          </a:xfrm>
          <a:prstGeom prst="rect">
            <a:avLst/>
          </a:prstGeom>
        </p:spPr>
        <p:txBody>
          <a:bodyPr vert="horz" wrap="square" lIns="0" tIns="31254" rIns="0" bIns="0" rtlCol="0" anchor="ctr">
            <a:spAutoFit/>
          </a:bodyPr>
          <a:lstStyle/>
          <a:p>
            <a:pPr marL="321457">
              <a:lnSpc>
                <a:spcPct val="100000"/>
              </a:lnSpc>
            </a:pPr>
            <a:r>
              <a:rPr spc="39" dirty="0"/>
              <a:t>Concurrency </a:t>
            </a:r>
            <a:r>
              <a:rPr dirty="0"/>
              <a:t>with</a:t>
            </a:r>
            <a:r>
              <a:rPr spc="-46" dirty="0"/>
              <a:t> </a:t>
            </a:r>
            <a:r>
              <a:rPr spc="25" dirty="0"/>
              <a:t>Schedulers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666" y="2109951"/>
            <a:ext cx="118318" cy="243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82" spc="236" dirty="0">
                <a:latin typeface="Arial"/>
                <a:cs typeface="Arial"/>
              </a:rPr>
              <a:t>•</a:t>
            </a:r>
            <a:endParaRPr sz="158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0148" y="2071687"/>
            <a:ext cx="6141839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spc="-4" dirty="0">
                <a:latin typeface="Arial"/>
                <a:cs typeface="Arial"/>
              </a:rPr>
              <a:t>An </a:t>
            </a:r>
            <a:r>
              <a:rPr sz="2109" spc="21" dirty="0">
                <a:latin typeface="Arial"/>
                <a:cs typeface="Arial"/>
              </a:rPr>
              <a:t>observable </a:t>
            </a:r>
            <a:r>
              <a:rPr sz="2109" spc="-7" dirty="0">
                <a:latin typeface="Arial"/>
                <a:cs typeface="Arial"/>
              </a:rPr>
              <a:t>stream </a:t>
            </a:r>
            <a:r>
              <a:rPr sz="2109" spc="-4" dirty="0">
                <a:latin typeface="Arial"/>
                <a:cs typeface="Arial"/>
              </a:rPr>
              <a:t>is </a:t>
            </a:r>
            <a:r>
              <a:rPr sz="2109" spc="18" dirty="0">
                <a:latin typeface="Arial"/>
                <a:cs typeface="Arial"/>
              </a:rPr>
              <a:t>single-threaded </a:t>
            </a:r>
            <a:r>
              <a:rPr sz="2109" spc="56" dirty="0">
                <a:latin typeface="Arial"/>
                <a:cs typeface="Arial"/>
              </a:rPr>
              <a:t>by</a:t>
            </a:r>
            <a:r>
              <a:rPr sz="2109" dirty="0">
                <a:latin typeface="Arial"/>
                <a:cs typeface="Arial"/>
              </a:rPr>
              <a:t> </a:t>
            </a:r>
            <a:r>
              <a:rPr sz="2109" spc="14" dirty="0">
                <a:latin typeface="Arial"/>
                <a:cs typeface="Arial"/>
              </a:rPr>
              <a:t>default</a:t>
            </a:r>
            <a:endParaRPr sz="2109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1666" y="2815887"/>
            <a:ext cx="118318" cy="243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82" spc="236" dirty="0">
                <a:latin typeface="Arial"/>
                <a:cs typeface="Arial"/>
              </a:rPr>
              <a:t>•</a:t>
            </a:r>
            <a:endParaRPr sz="158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1666" y="3872758"/>
            <a:ext cx="118318" cy="243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82" spc="236" dirty="0">
                <a:latin typeface="Arial"/>
                <a:cs typeface="Arial"/>
              </a:rPr>
              <a:t>•</a:t>
            </a:r>
            <a:endParaRPr sz="1582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0148" y="2768204"/>
            <a:ext cx="7945636" cy="1709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dirty="0">
                <a:latin typeface="Courier New"/>
                <a:cs typeface="Courier New"/>
              </a:rPr>
              <a:t>subscribeOn(strategy)</a:t>
            </a:r>
            <a:r>
              <a:rPr sz="2109" spc="-724" dirty="0">
                <a:latin typeface="Courier New"/>
                <a:cs typeface="Courier New"/>
              </a:rPr>
              <a:t> </a:t>
            </a:r>
            <a:r>
              <a:rPr sz="2109" dirty="0">
                <a:latin typeface="Arial"/>
                <a:cs typeface="Arial"/>
              </a:rPr>
              <a:t>- </a:t>
            </a:r>
            <a:r>
              <a:rPr lang="en-US" sz="2109" spc="-4" dirty="0">
                <a:latin typeface="Arial"/>
                <a:cs typeface="Arial"/>
              </a:rPr>
              <a:t>asynchronously subscribes Observers to this Observable on the specified strategy</a:t>
            </a:r>
            <a:endParaRPr sz="2109" dirty="0">
              <a:latin typeface="Arial"/>
              <a:cs typeface="Arial"/>
            </a:endParaRPr>
          </a:p>
          <a:p>
            <a:pPr>
              <a:spcBef>
                <a:spcPts val="21"/>
              </a:spcBef>
            </a:pPr>
            <a:endParaRPr sz="2672" dirty="0">
              <a:latin typeface="Times New Roman"/>
              <a:cs typeface="Times New Roman"/>
            </a:endParaRPr>
          </a:p>
          <a:p>
            <a:pPr marL="8929">
              <a:tabLst>
                <a:tab pos="3435575" algn="l"/>
                <a:tab pos="3673543" algn="l"/>
              </a:tabLst>
            </a:pPr>
            <a:r>
              <a:rPr sz="2109" dirty="0">
                <a:latin typeface="Courier New"/>
                <a:cs typeface="Courier New"/>
              </a:rPr>
              <a:t>observeOn(strategy)</a:t>
            </a:r>
            <a:r>
              <a:rPr sz="2109" dirty="0">
                <a:latin typeface="Arial"/>
                <a:cs typeface="Arial"/>
              </a:rPr>
              <a:t>-</a:t>
            </a:r>
            <a:r>
              <a:rPr lang="en-US" sz="2109" dirty="0">
                <a:latin typeface="Arial"/>
                <a:cs typeface="Arial"/>
              </a:rPr>
              <a:t> </a:t>
            </a:r>
            <a:r>
              <a:rPr lang="en-US" sz="2109" spc="-4" dirty="0">
                <a:latin typeface="Arial"/>
                <a:cs typeface="Arial"/>
              </a:rPr>
              <a:t>modifies an Observable to perform its emissions and notifications on a specified strategy</a:t>
            </a:r>
            <a:endParaRPr sz="2109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286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5625" y="234135"/>
            <a:ext cx="5579268" cy="8439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484" spc="32" dirty="0"/>
              <a:t>Switching</a:t>
            </a:r>
            <a:r>
              <a:rPr sz="5484" spc="-60" dirty="0"/>
              <a:t> </a:t>
            </a:r>
            <a:r>
              <a:rPr sz="5484" spc="28" dirty="0"/>
              <a:t>threads</a:t>
            </a:r>
            <a:endParaRPr sz="5484" dirty="0"/>
          </a:p>
        </p:txBody>
      </p:sp>
      <p:sp>
        <p:nvSpPr>
          <p:cNvPr id="3" name="object 3"/>
          <p:cNvSpPr/>
          <p:nvPr/>
        </p:nvSpPr>
        <p:spPr>
          <a:xfrm>
            <a:off x="1672604" y="2873546"/>
            <a:ext cx="6102995" cy="0"/>
          </a:xfrm>
          <a:custGeom>
            <a:avLst/>
            <a:gdLst/>
            <a:ahLst/>
            <a:cxnLst/>
            <a:rect l="l" t="t" r="r" b="b"/>
            <a:pathLst>
              <a:path w="8679815">
                <a:moveTo>
                  <a:pt x="0" y="0"/>
                </a:moveTo>
                <a:lnTo>
                  <a:pt x="8654148" y="0"/>
                </a:lnTo>
                <a:lnTo>
                  <a:pt x="8679548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7757547" y="2798537"/>
            <a:ext cx="150019" cy="150019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0" y="0"/>
                </a:moveTo>
                <a:lnTo>
                  <a:pt x="0" y="213360"/>
                </a:lnTo>
                <a:lnTo>
                  <a:pt x="213359" y="1066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3063318" y="2418132"/>
            <a:ext cx="1457012" cy="928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3081177" y="2427062"/>
            <a:ext cx="1421293" cy="89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 txBox="1"/>
          <p:nvPr/>
        </p:nvSpPr>
        <p:spPr>
          <a:xfrm>
            <a:off x="3140274" y="2714625"/>
            <a:ext cx="1310432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dirty="0">
                <a:solidFill>
                  <a:srgbClr val="FFFFFF"/>
                </a:solidFill>
                <a:latin typeface="Arial"/>
                <a:cs typeface="Arial"/>
              </a:rPr>
              <a:t>Operator1()</a:t>
            </a:r>
            <a:endParaRPr sz="1969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03358" y="2418132"/>
            <a:ext cx="1457012" cy="928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/>
          <p:nvPr/>
        </p:nvSpPr>
        <p:spPr>
          <a:xfrm>
            <a:off x="4621218" y="2427062"/>
            <a:ext cx="1421293" cy="892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 txBox="1"/>
          <p:nvPr/>
        </p:nvSpPr>
        <p:spPr>
          <a:xfrm>
            <a:off x="4676180" y="2714625"/>
            <a:ext cx="1310432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spc="-4" dirty="0">
                <a:solidFill>
                  <a:srgbClr val="FFFFFF"/>
                </a:solidFill>
                <a:latin typeface="Arial"/>
                <a:cs typeface="Arial"/>
              </a:rPr>
              <a:t>Operator2()</a:t>
            </a:r>
            <a:endParaRPr sz="1969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64490" y="2418132"/>
            <a:ext cx="1456396" cy="928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6182350" y="2427062"/>
            <a:ext cx="1420677" cy="892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/>
          <p:cNvSpPr txBox="1"/>
          <p:nvPr/>
        </p:nvSpPr>
        <p:spPr>
          <a:xfrm>
            <a:off x="6265664" y="2741415"/>
            <a:ext cx="1256854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dirty="0">
                <a:solidFill>
                  <a:srgbClr val="FFFFFF"/>
                </a:solidFill>
                <a:latin typeface="Arial"/>
                <a:cs typeface="Arial"/>
              </a:rPr>
              <a:t>ObserveOn()</a:t>
            </a:r>
            <a:endParaRPr sz="1687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77678" y="4323371"/>
            <a:ext cx="1288554" cy="0"/>
          </a:xfrm>
          <a:custGeom>
            <a:avLst/>
            <a:gdLst/>
            <a:ahLst/>
            <a:cxnLst/>
            <a:rect l="l" t="t" r="r" b="b"/>
            <a:pathLst>
              <a:path w="1832609">
                <a:moveTo>
                  <a:pt x="0" y="0"/>
                </a:moveTo>
                <a:lnTo>
                  <a:pt x="1807159" y="0"/>
                </a:lnTo>
                <a:lnTo>
                  <a:pt x="1832559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/>
          <p:cNvSpPr/>
          <p:nvPr/>
        </p:nvSpPr>
        <p:spPr>
          <a:xfrm>
            <a:off x="9148336" y="4248361"/>
            <a:ext cx="150019" cy="150019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0" y="0"/>
                </a:moveTo>
                <a:lnTo>
                  <a:pt x="0" y="213360"/>
                </a:lnTo>
                <a:lnTo>
                  <a:pt x="213360" y="1066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/>
          <p:cNvSpPr/>
          <p:nvPr/>
        </p:nvSpPr>
        <p:spPr>
          <a:xfrm>
            <a:off x="7888009" y="2883395"/>
            <a:ext cx="0" cy="1368921"/>
          </a:xfrm>
          <a:custGeom>
            <a:avLst/>
            <a:gdLst/>
            <a:ahLst/>
            <a:cxnLst/>
            <a:rect l="l" t="t" r="r" b="b"/>
            <a:pathLst>
              <a:path h="1946910">
                <a:moveTo>
                  <a:pt x="0" y="0"/>
                </a:moveTo>
                <a:lnTo>
                  <a:pt x="0" y="194664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/>
          <p:cNvSpPr/>
          <p:nvPr/>
        </p:nvSpPr>
        <p:spPr>
          <a:xfrm>
            <a:off x="7845147" y="4243200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59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/>
          <p:cNvSpPr txBox="1"/>
          <p:nvPr/>
        </p:nvSpPr>
        <p:spPr>
          <a:xfrm>
            <a:off x="1559719" y="2500313"/>
            <a:ext cx="1380083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b="1" dirty="0">
                <a:latin typeface="Arial"/>
                <a:cs typeface="Arial"/>
              </a:rPr>
              <a:t>Observable</a:t>
            </a:r>
            <a:endParaRPr sz="1969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55336" y="4188024"/>
            <a:ext cx="1137642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b="1" dirty="0">
                <a:latin typeface="Arial"/>
                <a:cs typeface="Arial"/>
              </a:rPr>
              <a:t>Subscriber</a:t>
            </a:r>
            <a:endParaRPr sz="168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91891" y="2857500"/>
            <a:ext cx="1059954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b="1" dirty="0">
                <a:latin typeface="Arial"/>
                <a:cs typeface="Arial"/>
              </a:rPr>
              <a:t>Thread</a:t>
            </a:r>
            <a:r>
              <a:rPr sz="1969" b="1" spc="-74" dirty="0">
                <a:latin typeface="Arial"/>
                <a:cs typeface="Arial"/>
              </a:rPr>
              <a:t> </a:t>
            </a:r>
            <a:r>
              <a:rPr sz="1969" b="1" dirty="0">
                <a:latin typeface="Arial"/>
                <a:cs typeface="Arial"/>
              </a:rPr>
              <a:t>1</a:t>
            </a:r>
            <a:endParaRPr sz="1969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60531" y="4402336"/>
            <a:ext cx="1059954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b="1" dirty="0">
                <a:latin typeface="Arial"/>
                <a:cs typeface="Arial"/>
              </a:rPr>
              <a:t>Thread</a:t>
            </a:r>
            <a:r>
              <a:rPr sz="1969" b="1" spc="-74" dirty="0">
                <a:latin typeface="Arial"/>
                <a:cs typeface="Arial"/>
              </a:rPr>
              <a:t> </a:t>
            </a:r>
            <a:r>
              <a:rPr sz="1969" b="1" dirty="0">
                <a:latin typeface="Arial"/>
                <a:cs typeface="Arial"/>
              </a:rPr>
              <a:t>2</a:t>
            </a:r>
            <a:endParaRPr sz="196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0870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406" y="100203"/>
            <a:ext cx="7464326" cy="7898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133" spc="39" dirty="0"/>
              <a:t>Multi-threading</a:t>
            </a:r>
            <a:r>
              <a:rPr sz="5133" spc="-4" dirty="0"/>
              <a:t> </a:t>
            </a:r>
            <a:r>
              <a:rPr sz="5133" spc="35" dirty="0"/>
              <a:t>strategies</a:t>
            </a:r>
            <a:endParaRPr sz="5133"/>
          </a:p>
        </p:txBody>
      </p:sp>
      <p:sp>
        <p:nvSpPr>
          <p:cNvPr id="3" name="object 3"/>
          <p:cNvSpPr txBox="1"/>
          <p:nvPr/>
        </p:nvSpPr>
        <p:spPr>
          <a:xfrm>
            <a:off x="1557172" y="1620515"/>
            <a:ext cx="130820" cy="270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58" spc="271" dirty="0">
                <a:latin typeface="Arial"/>
                <a:cs typeface="Arial"/>
              </a:rPr>
              <a:t>•</a:t>
            </a:r>
            <a:endParaRPr sz="175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5469" y="1576090"/>
            <a:ext cx="3626793" cy="362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55" spc="4" dirty="0">
                <a:latin typeface="Arial"/>
                <a:cs typeface="Arial"/>
              </a:rPr>
              <a:t>Schedulers.computation()</a:t>
            </a:r>
            <a:r>
              <a:rPr sz="2355" spc="-35" dirty="0">
                <a:latin typeface="Arial"/>
                <a:cs typeface="Arial"/>
              </a:rPr>
              <a:t> </a:t>
            </a:r>
            <a:r>
              <a:rPr sz="2355" spc="4" dirty="0">
                <a:latin typeface="Arial"/>
                <a:cs typeface="Arial"/>
              </a:rPr>
              <a:t>-</a:t>
            </a:r>
            <a:endParaRPr sz="2355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6556" y="1665387"/>
            <a:ext cx="4252764" cy="254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tabLst>
                <a:tab pos="3303867" algn="l"/>
              </a:tabLst>
            </a:pPr>
            <a:r>
              <a:rPr sz="1652" spc="7" dirty="0">
                <a:latin typeface="Arial"/>
                <a:cs typeface="Arial"/>
              </a:rPr>
              <a:t>for </a:t>
            </a:r>
            <a:r>
              <a:rPr sz="1652" spc="21" dirty="0">
                <a:latin typeface="Arial"/>
                <a:cs typeface="Arial"/>
              </a:rPr>
              <a:t>computations: </a:t>
            </a:r>
            <a:r>
              <a:rPr sz="1652" spc="7" dirty="0">
                <a:latin typeface="Arial"/>
                <a:cs typeface="Arial"/>
              </a:rPr>
              <a:t># of </a:t>
            </a:r>
            <a:r>
              <a:rPr sz="1652" spc="14" dirty="0">
                <a:latin typeface="Arial"/>
                <a:cs typeface="Arial"/>
              </a:rPr>
              <a:t>threads</a:t>
            </a:r>
            <a:r>
              <a:rPr sz="1652" spc="11" dirty="0">
                <a:latin typeface="Arial"/>
                <a:cs typeface="Arial"/>
              </a:rPr>
              <a:t> </a:t>
            </a:r>
            <a:r>
              <a:rPr sz="1652" spc="137" dirty="0">
                <a:latin typeface="Arial"/>
                <a:cs typeface="Arial"/>
              </a:rPr>
              <a:t>&lt;=	</a:t>
            </a:r>
            <a:r>
              <a:rPr sz="1652" spc="7" dirty="0">
                <a:latin typeface="Arial"/>
                <a:cs typeface="Arial"/>
              </a:rPr>
              <a:t># of</a:t>
            </a:r>
            <a:r>
              <a:rPr sz="1652" spc="-67" dirty="0">
                <a:latin typeface="Arial"/>
                <a:cs typeface="Arial"/>
              </a:rPr>
              <a:t> </a:t>
            </a:r>
            <a:r>
              <a:rPr sz="1652" spc="21" dirty="0">
                <a:latin typeface="Arial"/>
                <a:cs typeface="Arial"/>
              </a:rPr>
              <a:t>cores</a:t>
            </a:r>
            <a:endParaRPr sz="165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172" y="2357938"/>
            <a:ext cx="130820" cy="270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58" spc="271" dirty="0">
                <a:latin typeface="Arial"/>
                <a:cs typeface="Arial"/>
              </a:rPr>
              <a:t>•</a:t>
            </a:r>
            <a:endParaRPr sz="175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5468" y="2317254"/>
            <a:ext cx="8003851" cy="362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55" spc="4" dirty="0">
                <a:latin typeface="Arial"/>
                <a:cs typeface="Arial"/>
              </a:rPr>
              <a:t>Schedulers.io() - </a:t>
            </a:r>
            <a:r>
              <a:rPr sz="1652" spc="7" dirty="0">
                <a:latin typeface="Arial"/>
                <a:cs typeface="Arial"/>
              </a:rPr>
              <a:t>for </a:t>
            </a:r>
            <a:r>
              <a:rPr sz="1652" spc="28" dirty="0">
                <a:latin typeface="Arial"/>
                <a:cs typeface="Arial"/>
              </a:rPr>
              <a:t>long </a:t>
            </a:r>
            <a:r>
              <a:rPr sz="1652" spc="21" dirty="0">
                <a:latin typeface="Arial"/>
                <a:cs typeface="Arial"/>
              </a:rPr>
              <a:t>running communications; </a:t>
            </a:r>
            <a:r>
              <a:rPr sz="1652" spc="53" dirty="0">
                <a:latin typeface="Arial"/>
                <a:cs typeface="Arial"/>
              </a:rPr>
              <a:t>backed by </a:t>
            </a:r>
            <a:r>
              <a:rPr sz="1652" spc="7" dirty="0">
                <a:latin typeface="Arial"/>
                <a:cs typeface="Arial"/>
              </a:rPr>
              <a:t>a </a:t>
            </a:r>
            <a:r>
              <a:rPr sz="1652" spc="18" dirty="0">
                <a:latin typeface="Arial"/>
                <a:cs typeface="Arial"/>
              </a:rPr>
              <a:t>thread</a:t>
            </a:r>
            <a:r>
              <a:rPr sz="1652" spc="-143" dirty="0">
                <a:latin typeface="Arial"/>
                <a:cs typeface="Arial"/>
              </a:rPr>
              <a:t> </a:t>
            </a:r>
            <a:r>
              <a:rPr sz="1652" spc="28" dirty="0">
                <a:latin typeface="Arial"/>
                <a:cs typeface="Arial"/>
              </a:rPr>
              <a:t>pool</a:t>
            </a:r>
            <a:endParaRPr sz="1652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172" y="3095352"/>
            <a:ext cx="130820" cy="270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58" spc="271" dirty="0">
                <a:latin typeface="Arial"/>
                <a:cs typeface="Arial"/>
              </a:rPr>
              <a:t>•</a:t>
            </a:r>
            <a:endParaRPr sz="1758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5469" y="3049489"/>
            <a:ext cx="6544568" cy="362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55" spc="4" dirty="0">
                <a:latin typeface="Arial"/>
                <a:cs typeface="Arial"/>
              </a:rPr>
              <a:t>Schedulers.newThread() - </a:t>
            </a:r>
            <a:r>
              <a:rPr sz="1652" spc="11" dirty="0">
                <a:latin typeface="Arial"/>
                <a:cs typeface="Arial"/>
              </a:rPr>
              <a:t>new </a:t>
            </a:r>
            <a:r>
              <a:rPr sz="1652" spc="18" dirty="0">
                <a:latin typeface="Arial"/>
                <a:cs typeface="Arial"/>
              </a:rPr>
              <a:t>thread </a:t>
            </a:r>
            <a:r>
              <a:rPr sz="1652" spc="7" dirty="0">
                <a:latin typeface="Arial"/>
                <a:cs typeface="Arial"/>
              </a:rPr>
              <a:t>fo </a:t>
            </a:r>
            <a:r>
              <a:rPr sz="1652" spc="32" dirty="0">
                <a:latin typeface="Arial"/>
                <a:cs typeface="Arial"/>
              </a:rPr>
              <a:t>each </a:t>
            </a:r>
            <a:r>
              <a:rPr sz="1652" spc="7" dirty="0">
                <a:latin typeface="Arial"/>
                <a:cs typeface="Arial"/>
              </a:rPr>
              <a:t>unit of</a:t>
            </a:r>
            <a:r>
              <a:rPr sz="1652" spc="-60" dirty="0">
                <a:latin typeface="Arial"/>
                <a:cs typeface="Arial"/>
              </a:rPr>
              <a:t> </a:t>
            </a:r>
            <a:r>
              <a:rPr sz="1652" spc="7" dirty="0">
                <a:latin typeface="Arial"/>
                <a:cs typeface="Arial"/>
              </a:rPr>
              <a:t>work</a:t>
            </a:r>
            <a:endParaRPr sz="1652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7172" y="3832774"/>
            <a:ext cx="130820" cy="270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58" spc="271" dirty="0">
                <a:latin typeface="Arial"/>
                <a:cs typeface="Arial"/>
              </a:rPr>
              <a:t>•</a:t>
            </a:r>
            <a:endParaRPr sz="1758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45469" y="3790653"/>
            <a:ext cx="6536531" cy="362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55" spc="4" dirty="0">
                <a:latin typeface="Arial"/>
                <a:cs typeface="Arial"/>
              </a:rPr>
              <a:t>Schedulers.from(Executor) - </a:t>
            </a:r>
            <a:r>
              <a:rPr sz="1652" spc="7" dirty="0">
                <a:latin typeface="Arial"/>
                <a:cs typeface="Arial"/>
              </a:rPr>
              <a:t>a </a:t>
            </a:r>
            <a:r>
              <a:rPr sz="1652" spc="35" dirty="0">
                <a:latin typeface="Arial"/>
                <a:cs typeface="Arial"/>
              </a:rPr>
              <a:t>wrapper </a:t>
            </a:r>
            <a:r>
              <a:rPr sz="1652" spc="7" dirty="0">
                <a:latin typeface="Arial"/>
                <a:cs typeface="Arial"/>
              </a:rPr>
              <a:t>for Java</a:t>
            </a:r>
            <a:r>
              <a:rPr sz="1652" spc="-42" dirty="0">
                <a:latin typeface="Arial"/>
                <a:cs typeface="Arial"/>
              </a:rPr>
              <a:t> </a:t>
            </a:r>
            <a:r>
              <a:rPr sz="1652" spc="7" dirty="0">
                <a:latin typeface="Arial"/>
                <a:cs typeface="Arial"/>
              </a:rPr>
              <a:t>Executor</a:t>
            </a:r>
            <a:endParaRPr sz="1652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7172" y="4570187"/>
            <a:ext cx="130820" cy="270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58" spc="271" dirty="0">
                <a:latin typeface="Arial"/>
                <a:cs typeface="Arial"/>
              </a:rPr>
              <a:t>•</a:t>
            </a:r>
            <a:endParaRPr sz="175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45468" y="4522887"/>
            <a:ext cx="7023109" cy="362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55" spc="4" dirty="0">
                <a:latin typeface="Arial"/>
                <a:cs typeface="Arial"/>
              </a:rPr>
              <a:t>Scedulers.trampoline() </a:t>
            </a:r>
            <a:r>
              <a:rPr sz="1652" spc="4" dirty="0">
                <a:latin typeface="Arial"/>
                <a:cs typeface="Arial"/>
              </a:rPr>
              <a:t>- </a:t>
            </a:r>
            <a:r>
              <a:rPr sz="1652" spc="25" dirty="0">
                <a:latin typeface="Arial"/>
                <a:cs typeface="Arial"/>
              </a:rPr>
              <a:t>queues </a:t>
            </a:r>
            <a:r>
              <a:rPr sz="1652" spc="7" dirty="0">
                <a:latin typeface="Arial"/>
                <a:cs typeface="Arial"/>
              </a:rPr>
              <a:t>the work on the </a:t>
            </a:r>
            <a:r>
              <a:rPr sz="1652" spc="14" dirty="0">
                <a:latin typeface="Arial"/>
                <a:cs typeface="Arial"/>
              </a:rPr>
              <a:t>current</a:t>
            </a:r>
            <a:r>
              <a:rPr sz="1652" spc="-214" dirty="0">
                <a:latin typeface="Arial"/>
                <a:cs typeface="Arial"/>
              </a:rPr>
              <a:t> </a:t>
            </a:r>
            <a:r>
              <a:rPr sz="1652" spc="18" dirty="0">
                <a:latin typeface="Arial"/>
                <a:cs typeface="Arial"/>
              </a:rPr>
              <a:t>thread</a:t>
            </a:r>
            <a:endParaRPr sz="165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57172" y="5307602"/>
            <a:ext cx="130820" cy="270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58" spc="271" dirty="0">
                <a:latin typeface="Arial"/>
                <a:cs typeface="Arial"/>
              </a:rPr>
              <a:t>•</a:t>
            </a:r>
            <a:endParaRPr sz="175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45469" y="5264051"/>
            <a:ext cx="9083264" cy="362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55" spc="4" dirty="0">
                <a:latin typeface="Arial"/>
                <a:cs typeface="Arial"/>
              </a:rPr>
              <a:t>AndroidSchedulers.mainThread() </a:t>
            </a:r>
            <a:r>
              <a:rPr sz="1652" spc="4" dirty="0">
                <a:latin typeface="Arial"/>
                <a:cs typeface="Arial"/>
              </a:rPr>
              <a:t>- </a:t>
            </a:r>
            <a:r>
              <a:rPr sz="1652" spc="21" dirty="0">
                <a:latin typeface="Arial"/>
                <a:cs typeface="Arial"/>
              </a:rPr>
              <a:t>handle </a:t>
            </a:r>
            <a:r>
              <a:rPr sz="1652" spc="32" dirty="0">
                <a:latin typeface="Arial"/>
                <a:cs typeface="Arial"/>
              </a:rPr>
              <a:t>data </a:t>
            </a:r>
            <a:r>
              <a:rPr sz="1652" spc="7" dirty="0">
                <a:latin typeface="Arial"/>
                <a:cs typeface="Arial"/>
              </a:rPr>
              <a:t>on the main </a:t>
            </a:r>
            <a:r>
              <a:rPr sz="1652" spc="18" dirty="0">
                <a:latin typeface="Arial"/>
                <a:cs typeface="Arial"/>
              </a:rPr>
              <a:t>thread</a:t>
            </a:r>
            <a:r>
              <a:rPr sz="1652" spc="-214" dirty="0">
                <a:latin typeface="Arial"/>
                <a:cs typeface="Arial"/>
              </a:rPr>
              <a:t> </a:t>
            </a:r>
            <a:r>
              <a:rPr sz="1652" spc="14" dirty="0">
                <a:latin typeface="Arial"/>
                <a:cs typeface="Arial"/>
              </a:rPr>
              <a:t>(RxAndroid)</a:t>
            </a:r>
            <a:endParaRPr sz="165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414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360" y="353518"/>
            <a:ext cx="7393781" cy="738460"/>
          </a:xfrm>
          <a:prstGeom prst="rect">
            <a:avLst/>
          </a:prstGeom>
        </p:spPr>
        <p:txBody>
          <a:bodyPr vert="horz" wrap="square" lIns="0" tIns="40184" rIns="0" bIns="0" rtlCol="0" anchor="ctr">
            <a:spAutoFit/>
          </a:bodyPr>
          <a:lstStyle/>
          <a:p>
            <a:pPr marL="839361">
              <a:lnSpc>
                <a:spcPct val="100000"/>
              </a:lnSpc>
            </a:pPr>
            <a:r>
              <a:rPr sz="4535" spc="-77" dirty="0"/>
              <a:t>The </a:t>
            </a:r>
            <a:r>
              <a:rPr sz="4535" spc="32" dirty="0"/>
              <a:t>flatMap()</a:t>
            </a:r>
            <a:r>
              <a:rPr sz="4535" spc="53" dirty="0"/>
              <a:t> </a:t>
            </a:r>
            <a:r>
              <a:rPr sz="4535" spc="39" dirty="0"/>
              <a:t>operator</a:t>
            </a:r>
            <a:endParaRPr sz="4535"/>
          </a:p>
        </p:txBody>
      </p:sp>
      <p:sp>
        <p:nvSpPr>
          <p:cNvPr id="3" name="object 3"/>
          <p:cNvSpPr/>
          <p:nvPr/>
        </p:nvSpPr>
        <p:spPr>
          <a:xfrm>
            <a:off x="1524000" y="1214438"/>
            <a:ext cx="9144000" cy="4429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52619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713" y="166208"/>
            <a:ext cx="8470034" cy="914231"/>
          </a:xfrm>
          <a:prstGeom prst="rect">
            <a:avLst/>
          </a:prstGeom>
        </p:spPr>
        <p:txBody>
          <a:bodyPr vert="horz" wrap="square" lIns="0" tIns="82873" rIns="0" bIns="0" rtlCol="0" anchor="ctr">
            <a:spAutoFit/>
          </a:bodyPr>
          <a:lstStyle/>
          <a:p>
            <a:pPr marL="1931481">
              <a:lnSpc>
                <a:spcPct val="100000"/>
              </a:lnSpc>
            </a:pPr>
            <a:r>
              <a:rPr lang="en-US" sz="5397" dirty="0"/>
              <a:t>The r</a:t>
            </a:r>
            <a:r>
              <a:rPr sz="5397" dirty="0"/>
              <a:t>eactive</a:t>
            </a:r>
            <a:r>
              <a:rPr lang="en-US" sz="5397" dirty="0"/>
              <a:t> style</a:t>
            </a:r>
            <a:r>
              <a:rPr sz="5397" spc="-45" dirty="0"/>
              <a:t> </a:t>
            </a:r>
            <a:r>
              <a:rPr lang="en-US" sz="5397" spc="149" dirty="0"/>
              <a:t>a</a:t>
            </a:r>
            <a:r>
              <a:rPr sz="5397" spc="149" dirty="0"/>
              <a:t>pps</a:t>
            </a:r>
            <a:endParaRPr sz="5397" dirty="0"/>
          </a:p>
        </p:txBody>
      </p:sp>
      <p:sp>
        <p:nvSpPr>
          <p:cNvPr id="3" name="object 3"/>
          <p:cNvSpPr txBox="1"/>
          <p:nvPr/>
        </p:nvSpPr>
        <p:spPr>
          <a:xfrm>
            <a:off x="1748188" y="1822981"/>
            <a:ext cx="125146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spc="255" dirty="0">
                <a:latin typeface="Arial"/>
                <a:cs typeface="Arial"/>
              </a:rPr>
              <a:t>•</a:t>
            </a:r>
            <a:endParaRPr sz="172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0934" y="1777305"/>
            <a:ext cx="4436328" cy="354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304" spc="-45" dirty="0">
                <a:latin typeface="Arial"/>
                <a:cs typeface="Arial"/>
              </a:rPr>
              <a:t>The </a:t>
            </a:r>
            <a:r>
              <a:rPr sz="2304" spc="27" dirty="0">
                <a:latin typeface="Arial"/>
                <a:cs typeface="Arial"/>
              </a:rPr>
              <a:t>data </a:t>
            </a:r>
            <a:r>
              <a:rPr sz="2304" spc="-3" dirty="0">
                <a:latin typeface="Arial"/>
                <a:cs typeface="Arial"/>
              </a:rPr>
              <a:t>is </a:t>
            </a:r>
            <a:r>
              <a:rPr sz="2304" spc="33" dirty="0">
                <a:latin typeface="Arial"/>
                <a:cs typeface="Arial"/>
              </a:rPr>
              <a:t>processed </a:t>
            </a:r>
            <a:r>
              <a:rPr sz="2304" spc="-3" dirty="0">
                <a:latin typeface="Arial"/>
                <a:cs typeface="Arial"/>
              </a:rPr>
              <a:t>as</a:t>
            </a:r>
            <a:r>
              <a:rPr sz="2304" spc="-55" dirty="0">
                <a:latin typeface="Arial"/>
                <a:cs typeface="Arial"/>
              </a:rPr>
              <a:t> </a:t>
            </a:r>
            <a:r>
              <a:rPr sz="2304" spc="-9" dirty="0">
                <a:latin typeface="Arial"/>
                <a:cs typeface="Arial"/>
              </a:rPr>
              <a:t>streams</a:t>
            </a:r>
            <a:endParaRPr sz="230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8188" y="2548267"/>
            <a:ext cx="120525" cy="251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637" spc="252" dirty="0">
                <a:latin typeface="Arial"/>
                <a:cs typeface="Arial"/>
              </a:rPr>
              <a:t>•</a:t>
            </a:r>
            <a:endParaRPr sz="163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18234" y="2503858"/>
            <a:ext cx="3679677" cy="335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183" spc="24" dirty="0">
                <a:latin typeface="Arial"/>
                <a:cs typeface="Arial"/>
              </a:rPr>
              <a:t>Message-driven:</a:t>
            </a:r>
            <a:r>
              <a:rPr sz="2183" spc="-45" dirty="0">
                <a:latin typeface="Arial"/>
                <a:cs typeface="Arial"/>
              </a:rPr>
              <a:t> </a:t>
            </a:r>
            <a:r>
              <a:rPr sz="2183" spc="15" dirty="0">
                <a:latin typeface="Arial"/>
                <a:cs typeface="Arial"/>
              </a:rPr>
              <a:t>notifications</a:t>
            </a:r>
            <a:endParaRPr sz="218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8188" y="3259817"/>
            <a:ext cx="120525" cy="251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637" spc="252" dirty="0">
                <a:latin typeface="Arial"/>
                <a:cs typeface="Arial"/>
              </a:rPr>
              <a:t>•</a:t>
            </a:r>
            <a:endParaRPr sz="163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7283" y="3215008"/>
            <a:ext cx="4653120" cy="335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183" spc="-6" dirty="0">
                <a:latin typeface="Arial"/>
                <a:cs typeface="Arial"/>
              </a:rPr>
              <a:t>Resilient: </a:t>
            </a:r>
            <a:r>
              <a:rPr sz="2183" spc="6" dirty="0">
                <a:latin typeface="Arial"/>
                <a:cs typeface="Arial"/>
              </a:rPr>
              <a:t>stay alive in </a:t>
            </a:r>
            <a:r>
              <a:rPr sz="2183" spc="39" dirty="0">
                <a:latin typeface="Arial"/>
                <a:cs typeface="Arial"/>
              </a:rPr>
              <a:t>case </a:t>
            </a:r>
            <a:r>
              <a:rPr sz="2183" spc="6" dirty="0">
                <a:latin typeface="Arial"/>
                <a:cs typeface="Arial"/>
              </a:rPr>
              <a:t>of</a:t>
            </a:r>
            <a:r>
              <a:rPr sz="2183" spc="-67" dirty="0">
                <a:latin typeface="Arial"/>
                <a:cs typeface="Arial"/>
              </a:rPr>
              <a:t> </a:t>
            </a:r>
            <a:r>
              <a:rPr sz="2183" dirty="0">
                <a:latin typeface="Arial"/>
                <a:cs typeface="Arial"/>
              </a:rPr>
              <a:t>failures</a:t>
            </a:r>
            <a:endParaRPr sz="218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8188" y="3971361"/>
            <a:ext cx="120525" cy="251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637" spc="252" dirty="0">
                <a:latin typeface="Arial"/>
                <a:cs typeface="Arial"/>
              </a:rPr>
              <a:t>•</a:t>
            </a:r>
            <a:endParaRPr sz="163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7284" y="3926158"/>
            <a:ext cx="5113272" cy="335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183" spc="6" dirty="0">
                <a:latin typeface="Arial"/>
                <a:cs typeface="Arial"/>
              </a:rPr>
              <a:t>Data flows </a:t>
            </a:r>
            <a:r>
              <a:rPr sz="2183" spc="18" dirty="0">
                <a:latin typeface="Arial"/>
                <a:cs typeface="Arial"/>
              </a:rPr>
              <a:t>through </a:t>
            </a:r>
            <a:r>
              <a:rPr sz="2183" spc="6" dirty="0">
                <a:latin typeface="Arial"/>
                <a:cs typeface="Arial"/>
              </a:rPr>
              <a:t>your </a:t>
            </a:r>
            <a:r>
              <a:rPr sz="2183" spc="21" dirty="0">
                <a:latin typeface="Arial"/>
                <a:cs typeface="Arial"/>
              </a:rPr>
              <a:t>app’s</a:t>
            </a:r>
            <a:r>
              <a:rPr sz="2183" spc="-24" dirty="0">
                <a:latin typeface="Arial"/>
                <a:cs typeface="Arial"/>
              </a:rPr>
              <a:t> </a:t>
            </a:r>
            <a:r>
              <a:rPr sz="2183" spc="18" dirty="0">
                <a:latin typeface="Arial"/>
                <a:cs typeface="Arial"/>
              </a:rPr>
              <a:t>algorithms</a:t>
            </a:r>
            <a:endParaRPr sz="2183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8188" y="4682911"/>
            <a:ext cx="120525" cy="251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637" spc="252" dirty="0">
                <a:latin typeface="Arial"/>
                <a:cs typeface="Arial"/>
              </a:rPr>
              <a:t>•</a:t>
            </a:r>
            <a:endParaRPr sz="163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37283" y="4637308"/>
            <a:ext cx="4295010" cy="335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183" spc="36" dirty="0">
                <a:latin typeface="Arial"/>
                <a:cs typeface="Arial"/>
              </a:rPr>
              <a:t>Hide </a:t>
            </a:r>
            <a:r>
              <a:rPr sz="2183" spc="30" dirty="0">
                <a:latin typeface="Arial"/>
                <a:cs typeface="Arial"/>
              </a:rPr>
              <a:t>complexity </a:t>
            </a:r>
            <a:r>
              <a:rPr sz="2183" spc="6" dirty="0">
                <a:latin typeface="Arial"/>
                <a:cs typeface="Arial"/>
              </a:rPr>
              <a:t>of</a:t>
            </a:r>
            <a:r>
              <a:rPr sz="2183" spc="-55" dirty="0">
                <a:latin typeface="Arial"/>
                <a:cs typeface="Arial"/>
              </a:rPr>
              <a:t> </a:t>
            </a:r>
            <a:r>
              <a:rPr sz="2183" spc="18" dirty="0">
                <a:latin typeface="Arial"/>
                <a:cs typeface="Arial"/>
              </a:rPr>
              <a:t>multi-threading</a:t>
            </a:r>
            <a:endParaRPr sz="2183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39798" y="5519451"/>
            <a:ext cx="3033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>
                <a:latin typeface="Arial"/>
                <a:cs typeface="Arial"/>
                <a:hlinkClick r:id="rId2"/>
              </a:rPr>
              <a:t>www.reactivemanifesto.org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153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7151" y="1820540"/>
            <a:ext cx="1553863" cy="2647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9035088" y="1838399"/>
            <a:ext cx="1518047" cy="2611934"/>
          </a:xfrm>
          <a:custGeom>
            <a:avLst/>
            <a:gdLst/>
            <a:ahLst/>
            <a:cxnLst/>
            <a:rect l="l" t="t" r="r" b="b"/>
            <a:pathLst>
              <a:path w="2159000" h="3714750">
                <a:moveTo>
                  <a:pt x="497069" y="0"/>
                </a:moveTo>
                <a:lnTo>
                  <a:pt x="430760" y="112"/>
                </a:lnTo>
                <a:lnTo>
                  <a:pt x="374225" y="898"/>
                </a:lnTo>
                <a:lnTo>
                  <a:pt x="325449" y="3033"/>
                </a:lnTo>
                <a:lnTo>
                  <a:pt x="282305" y="7190"/>
                </a:lnTo>
                <a:lnTo>
                  <a:pt x="242667" y="14044"/>
                </a:lnTo>
                <a:lnTo>
                  <a:pt x="204408" y="24269"/>
                </a:lnTo>
                <a:lnTo>
                  <a:pt x="156420" y="46683"/>
                </a:lnTo>
                <a:lnTo>
                  <a:pt x="113549" y="76766"/>
                </a:lnTo>
                <a:lnTo>
                  <a:pt x="76644" y="113668"/>
                </a:lnTo>
                <a:lnTo>
                  <a:pt x="46559" y="156540"/>
                </a:lnTo>
                <a:lnTo>
                  <a:pt x="24144" y="204533"/>
                </a:lnTo>
                <a:lnTo>
                  <a:pt x="13923" y="242791"/>
                </a:lnTo>
                <a:lnTo>
                  <a:pt x="7067" y="282429"/>
                </a:lnTo>
                <a:lnTo>
                  <a:pt x="2919" y="325297"/>
                </a:lnTo>
                <a:lnTo>
                  <a:pt x="786" y="373695"/>
                </a:lnTo>
                <a:lnTo>
                  <a:pt x="0" y="429606"/>
                </a:lnTo>
                <a:lnTo>
                  <a:pt x="17" y="3284779"/>
                </a:lnTo>
                <a:lnTo>
                  <a:pt x="786" y="3340043"/>
                </a:lnTo>
                <a:lnTo>
                  <a:pt x="2919" y="3388820"/>
                </a:lnTo>
                <a:lnTo>
                  <a:pt x="7089" y="3432045"/>
                </a:lnTo>
                <a:lnTo>
                  <a:pt x="13928" y="3471612"/>
                </a:lnTo>
                <a:lnTo>
                  <a:pt x="24144" y="3509860"/>
                </a:lnTo>
                <a:lnTo>
                  <a:pt x="46559" y="3557848"/>
                </a:lnTo>
                <a:lnTo>
                  <a:pt x="76644" y="3600719"/>
                </a:lnTo>
                <a:lnTo>
                  <a:pt x="113549" y="3637624"/>
                </a:lnTo>
                <a:lnTo>
                  <a:pt x="156420" y="3667709"/>
                </a:lnTo>
                <a:lnTo>
                  <a:pt x="204408" y="3690124"/>
                </a:lnTo>
                <a:lnTo>
                  <a:pt x="242656" y="3700343"/>
                </a:lnTo>
                <a:lnTo>
                  <a:pt x="282223" y="3707194"/>
                </a:lnTo>
                <a:lnTo>
                  <a:pt x="325174" y="3711349"/>
                </a:lnTo>
                <a:lnTo>
                  <a:pt x="373574" y="3713483"/>
                </a:lnTo>
                <a:lnTo>
                  <a:pt x="429489" y="3714269"/>
                </a:lnTo>
                <a:lnTo>
                  <a:pt x="1728161" y="3714269"/>
                </a:lnTo>
                <a:lnTo>
                  <a:pt x="1784693" y="3713483"/>
                </a:lnTo>
                <a:lnTo>
                  <a:pt x="1833467" y="3711349"/>
                </a:lnTo>
                <a:lnTo>
                  <a:pt x="1876610" y="3707194"/>
                </a:lnTo>
                <a:lnTo>
                  <a:pt x="1916248" y="3700343"/>
                </a:lnTo>
                <a:lnTo>
                  <a:pt x="1954506" y="3690124"/>
                </a:lnTo>
                <a:lnTo>
                  <a:pt x="2002491" y="3667709"/>
                </a:lnTo>
                <a:lnTo>
                  <a:pt x="2045368" y="3637624"/>
                </a:lnTo>
                <a:lnTo>
                  <a:pt x="2082280" y="3600719"/>
                </a:lnTo>
                <a:lnTo>
                  <a:pt x="2112370" y="3557848"/>
                </a:lnTo>
                <a:lnTo>
                  <a:pt x="2134783" y="3509860"/>
                </a:lnTo>
                <a:lnTo>
                  <a:pt x="2145004" y="3471602"/>
                </a:lnTo>
                <a:lnTo>
                  <a:pt x="2151860" y="3431964"/>
                </a:lnTo>
                <a:lnTo>
                  <a:pt x="2156007" y="3389094"/>
                </a:lnTo>
                <a:lnTo>
                  <a:pt x="2158141" y="3340694"/>
                </a:lnTo>
                <a:lnTo>
                  <a:pt x="2158927" y="3284779"/>
                </a:lnTo>
                <a:lnTo>
                  <a:pt x="2158910" y="429606"/>
                </a:lnTo>
                <a:lnTo>
                  <a:pt x="2158141" y="374346"/>
                </a:lnTo>
                <a:lnTo>
                  <a:pt x="2156007" y="325572"/>
                </a:lnTo>
                <a:lnTo>
                  <a:pt x="2151838" y="282348"/>
                </a:lnTo>
                <a:lnTo>
                  <a:pt x="2144999" y="242781"/>
                </a:lnTo>
                <a:lnTo>
                  <a:pt x="2134783" y="204533"/>
                </a:lnTo>
                <a:lnTo>
                  <a:pt x="2112370" y="156540"/>
                </a:lnTo>
                <a:lnTo>
                  <a:pt x="2082280" y="113668"/>
                </a:lnTo>
                <a:lnTo>
                  <a:pt x="2045368" y="76766"/>
                </a:lnTo>
                <a:lnTo>
                  <a:pt x="2002491" y="46683"/>
                </a:lnTo>
                <a:lnTo>
                  <a:pt x="1954506" y="24269"/>
                </a:lnTo>
                <a:lnTo>
                  <a:pt x="1916258" y="14044"/>
                </a:lnTo>
                <a:lnTo>
                  <a:pt x="1876691" y="7190"/>
                </a:lnTo>
                <a:lnTo>
                  <a:pt x="1833742" y="3033"/>
                </a:lnTo>
                <a:lnTo>
                  <a:pt x="1785344" y="898"/>
                </a:lnTo>
                <a:lnTo>
                  <a:pt x="1729433" y="112"/>
                </a:lnTo>
                <a:lnTo>
                  <a:pt x="497069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2813" y="417360"/>
            <a:ext cx="5787330" cy="81682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308" spc="-35" dirty="0"/>
              <a:t>Parallel</a:t>
            </a:r>
            <a:r>
              <a:rPr sz="5308" spc="-28" dirty="0"/>
              <a:t> </a:t>
            </a:r>
            <a:r>
              <a:rPr sz="5308" spc="80" dirty="0"/>
              <a:t>processing</a:t>
            </a:r>
            <a:endParaRPr sz="5308"/>
          </a:p>
        </p:txBody>
      </p:sp>
      <p:sp>
        <p:nvSpPr>
          <p:cNvPr id="5" name="object 5"/>
          <p:cNvSpPr/>
          <p:nvPr/>
        </p:nvSpPr>
        <p:spPr>
          <a:xfrm>
            <a:off x="1627955" y="3016421"/>
            <a:ext cx="5721251" cy="0"/>
          </a:xfrm>
          <a:custGeom>
            <a:avLst/>
            <a:gdLst/>
            <a:ahLst/>
            <a:cxnLst/>
            <a:rect l="l" t="t" r="r" b="b"/>
            <a:pathLst>
              <a:path w="8136890">
                <a:moveTo>
                  <a:pt x="0" y="0"/>
                </a:moveTo>
                <a:lnTo>
                  <a:pt x="8111490" y="0"/>
                </a:lnTo>
                <a:lnTo>
                  <a:pt x="813689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7331350" y="2941412"/>
            <a:ext cx="150019" cy="150019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0" y="0"/>
                </a:moveTo>
                <a:lnTo>
                  <a:pt x="0" y="213360"/>
                </a:lnTo>
                <a:lnTo>
                  <a:pt x="213360" y="1066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/>
          <p:nvPr/>
        </p:nvSpPr>
        <p:spPr>
          <a:xfrm>
            <a:off x="2974021" y="2418132"/>
            <a:ext cx="1457012" cy="1213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/>
          <p:cNvSpPr/>
          <p:nvPr/>
        </p:nvSpPr>
        <p:spPr>
          <a:xfrm>
            <a:off x="2991880" y="2427062"/>
            <a:ext cx="1421293" cy="11781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 txBox="1"/>
          <p:nvPr/>
        </p:nvSpPr>
        <p:spPr>
          <a:xfrm>
            <a:off x="3050977" y="2857500"/>
            <a:ext cx="1310432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dirty="0">
                <a:solidFill>
                  <a:srgbClr val="FFFFFF"/>
                </a:solidFill>
                <a:latin typeface="Arial"/>
                <a:cs typeface="Arial"/>
              </a:rPr>
              <a:t>Operator1()</a:t>
            </a:r>
            <a:endParaRPr sz="1969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14061" y="2418132"/>
            <a:ext cx="1457012" cy="1213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/>
          <p:cNvSpPr/>
          <p:nvPr/>
        </p:nvSpPr>
        <p:spPr>
          <a:xfrm>
            <a:off x="4531921" y="2427062"/>
            <a:ext cx="1421293" cy="11781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 txBox="1"/>
          <p:nvPr/>
        </p:nvSpPr>
        <p:spPr>
          <a:xfrm>
            <a:off x="4586883" y="2857500"/>
            <a:ext cx="1310432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spc="-4" dirty="0">
                <a:solidFill>
                  <a:srgbClr val="FFFFFF"/>
                </a:solidFill>
                <a:latin typeface="Arial"/>
                <a:cs typeface="Arial"/>
              </a:rPr>
              <a:t>Operator2()</a:t>
            </a:r>
            <a:endParaRPr sz="1969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54915" y="2418132"/>
            <a:ext cx="1456396" cy="12138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/>
          <p:nvPr/>
        </p:nvSpPr>
        <p:spPr>
          <a:xfrm>
            <a:off x="6072774" y="2427062"/>
            <a:ext cx="1420677" cy="11781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/>
          <p:cNvSpPr txBox="1"/>
          <p:nvPr/>
        </p:nvSpPr>
        <p:spPr>
          <a:xfrm>
            <a:off x="6354961" y="2884290"/>
            <a:ext cx="863501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dirty="0">
                <a:solidFill>
                  <a:srgbClr val="FFFFFF"/>
                </a:solidFill>
                <a:latin typeface="Arial"/>
                <a:cs typeface="Arial"/>
              </a:rPr>
              <a:t>flatMap()</a:t>
            </a:r>
            <a:endParaRPr sz="1687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23526" y="2652626"/>
            <a:ext cx="1404640" cy="0"/>
          </a:xfrm>
          <a:custGeom>
            <a:avLst/>
            <a:gdLst/>
            <a:ahLst/>
            <a:cxnLst/>
            <a:rect l="l" t="t" r="r" b="b"/>
            <a:pathLst>
              <a:path w="1997709">
                <a:moveTo>
                  <a:pt x="0" y="0"/>
                </a:moveTo>
                <a:lnTo>
                  <a:pt x="1984971" y="0"/>
                </a:lnTo>
                <a:lnTo>
                  <a:pt x="199767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/>
          <p:cNvSpPr/>
          <p:nvPr/>
        </p:nvSpPr>
        <p:spPr>
          <a:xfrm>
            <a:off x="8919209" y="260976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/>
          <p:cNvSpPr txBox="1"/>
          <p:nvPr/>
        </p:nvSpPr>
        <p:spPr>
          <a:xfrm>
            <a:off x="1559719" y="2643188"/>
            <a:ext cx="1380083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b="1" dirty="0">
                <a:latin typeface="Arial"/>
                <a:cs typeface="Arial"/>
              </a:rPr>
              <a:t>Observable</a:t>
            </a:r>
            <a:endParaRPr sz="1969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21391" y="2393157"/>
            <a:ext cx="1137642" cy="259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687" b="1" dirty="0">
                <a:latin typeface="Arial"/>
                <a:cs typeface="Arial"/>
              </a:rPr>
              <a:t>Subscriber</a:t>
            </a:r>
            <a:endParaRPr sz="1687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93664" y="3000375"/>
            <a:ext cx="1059954" cy="303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b="1" dirty="0">
                <a:latin typeface="Arial"/>
                <a:cs typeface="Arial"/>
              </a:rPr>
              <a:t>Thread</a:t>
            </a:r>
            <a:r>
              <a:rPr sz="1969" b="1" spc="-74" dirty="0">
                <a:latin typeface="Arial"/>
                <a:cs typeface="Arial"/>
              </a:rPr>
              <a:t> </a:t>
            </a:r>
            <a:r>
              <a:rPr sz="1969" b="1" dirty="0">
                <a:latin typeface="Arial"/>
                <a:cs typeface="Arial"/>
              </a:rPr>
              <a:t>1</a:t>
            </a:r>
            <a:endParaRPr sz="1969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89032" y="2357438"/>
            <a:ext cx="1491704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4" dirty="0">
                <a:latin typeface="Arial"/>
                <a:cs typeface="Arial"/>
              </a:rPr>
              <a:t>Observable/Thr2</a:t>
            </a:r>
            <a:endParaRPr sz="1547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37313" y="3064695"/>
            <a:ext cx="1404640" cy="0"/>
          </a:xfrm>
          <a:custGeom>
            <a:avLst/>
            <a:gdLst/>
            <a:ahLst/>
            <a:cxnLst/>
            <a:rect l="l" t="t" r="r" b="b"/>
            <a:pathLst>
              <a:path w="1997709">
                <a:moveTo>
                  <a:pt x="0" y="0"/>
                </a:moveTo>
                <a:lnTo>
                  <a:pt x="1984971" y="0"/>
                </a:lnTo>
                <a:lnTo>
                  <a:pt x="199767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/>
          <p:cNvSpPr/>
          <p:nvPr/>
        </p:nvSpPr>
        <p:spPr>
          <a:xfrm>
            <a:off x="8933006" y="302183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07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/>
          <p:cNvSpPr txBox="1"/>
          <p:nvPr/>
        </p:nvSpPr>
        <p:spPr>
          <a:xfrm>
            <a:off x="7506891" y="2777133"/>
            <a:ext cx="1491704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4" dirty="0">
                <a:latin typeface="Arial"/>
                <a:cs typeface="Arial"/>
              </a:rPr>
              <a:t>Observable/Thr3</a:t>
            </a:r>
            <a:endParaRPr sz="154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14596" y="3525780"/>
            <a:ext cx="1404640" cy="0"/>
          </a:xfrm>
          <a:custGeom>
            <a:avLst/>
            <a:gdLst/>
            <a:ahLst/>
            <a:cxnLst/>
            <a:rect l="l" t="t" r="r" b="b"/>
            <a:pathLst>
              <a:path w="1997709">
                <a:moveTo>
                  <a:pt x="0" y="0"/>
                </a:moveTo>
                <a:lnTo>
                  <a:pt x="1984971" y="0"/>
                </a:lnTo>
                <a:lnTo>
                  <a:pt x="199767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/>
          <p:cNvSpPr/>
          <p:nvPr/>
        </p:nvSpPr>
        <p:spPr>
          <a:xfrm>
            <a:off x="8910280" y="3482917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/>
          <p:cNvSpPr txBox="1"/>
          <p:nvPr/>
        </p:nvSpPr>
        <p:spPr>
          <a:xfrm>
            <a:off x="7497961" y="3232547"/>
            <a:ext cx="1524298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4" dirty="0">
                <a:latin typeface="Arial"/>
                <a:cs typeface="Arial"/>
              </a:rPr>
              <a:t>Observable/ThrN</a:t>
            </a:r>
            <a:endParaRPr sz="154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976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2906" y="2160453"/>
            <a:ext cx="3507581" cy="13811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R="893" algn="ctr">
              <a:lnSpc>
                <a:spcPct val="100000"/>
              </a:lnSpc>
            </a:pPr>
            <a:r>
              <a:rPr sz="5484" spc="-4" dirty="0"/>
              <a:t>Demo</a:t>
            </a:r>
            <a:endParaRPr sz="5484" dirty="0"/>
          </a:p>
          <a:p>
            <a:pPr marL="8929" marR="3572" algn="ctr">
              <a:lnSpc>
                <a:spcPct val="100699"/>
              </a:lnSpc>
              <a:spcBef>
                <a:spcPts val="84"/>
              </a:spcBef>
            </a:pPr>
            <a:r>
              <a:rPr sz="1687" spc="14" dirty="0"/>
              <a:t>schedulers/SubscribeOnObserveOn  </a:t>
            </a:r>
            <a:r>
              <a:rPr sz="1687" spc="-4" dirty="0"/>
              <a:t>schedulers/ParallelStreams</a:t>
            </a:r>
            <a:endParaRPr sz="1687" dirty="0"/>
          </a:p>
        </p:txBody>
      </p:sp>
    </p:spTree>
    <p:extLst>
      <p:ext uri="{BB962C8B-B14F-4D97-AF65-F5344CB8AC3E}">
        <p14:creationId xmlns:p14="http://schemas.microsoft.com/office/powerpoint/2010/main" val="125978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7523" y="344193"/>
            <a:ext cx="4328220" cy="8439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484" spc="32" dirty="0"/>
              <a:t>Backpressure</a:t>
            </a:r>
            <a:endParaRPr sz="5484" dirty="0"/>
          </a:p>
        </p:txBody>
      </p:sp>
      <p:sp>
        <p:nvSpPr>
          <p:cNvPr id="3" name="object 3"/>
          <p:cNvSpPr txBox="1"/>
          <p:nvPr/>
        </p:nvSpPr>
        <p:spPr>
          <a:xfrm>
            <a:off x="1642061" y="1699043"/>
            <a:ext cx="131713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  <a:endParaRPr sz="179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4766" y="1651993"/>
            <a:ext cx="1368027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spc="-4" dirty="0">
                <a:latin typeface="Arial"/>
                <a:cs typeface="Arial"/>
              </a:rPr>
              <a:t>Throttling:</a:t>
            </a:r>
            <a:endParaRPr sz="239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1176" y="1687711"/>
            <a:ext cx="4270623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spc="11" dirty="0">
                <a:latin typeface="Arial"/>
                <a:cs typeface="Arial"/>
              </a:rPr>
              <a:t>sample(), </a:t>
            </a:r>
            <a:r>
              <a:rPr sz="2109" spc="-11" dirty="0">
                <a:latin typeface="Arial"/>
                <a:cs typeface="Arial"/>
              </a:rPr>
              <a:t>throttleFirst(),</a:t>
            </a:r>
            <a:r>
              <a:rPr sz="2109" spc="-18" dirty="0">
                <a:latin typeface="Arial"/>
                <a:cs typeface="Arial"/>
              </a:rPr>
              <a:t> </a:t>
            </a:r>
            <a:r>
              <a:rPr sz="2109" spc="32" dirty="0">
                <a:latin typeface="Arial"/>
                <a:cs typeface="Arial"/>
              </a:rPr>
              <a:t>debounce()</a:t>
            </a:r>
            <a:endParaRPr sz="2109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2061" y="2440207"/>
            <a:ext cx="131713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  <a:endParaRPr sz="179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4766" y="2393157"/>
            <a:ext cx="1034058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dirty="0">
                <a:latin typeface="Arial"/>
                <a:cs typeface="Arial"/>
              </a:rPr>
              <a:t>Bu</a:t>
            </a:r>
            <a:r>
              <a:rPr sz="2391" spc="-42" dirty="0">
                <a:latin typeface="Arial"/>
                <a:cs typeface="Arial"/>
              </a:rPr>
              <a:t>f</a:t>
            </a:r>
            <a:r>
              <a:rPr sz="2391" spc="-4" dirty="0">
                <a:latin typeface="Arial"/>
                <a:cs typeface="Arial"/>
              </a:rPr>
              <a:t>f</a:t>
            </a:r>
            <a:r>
              <a:rPr sz="2391" dirty="0">
                <a:latin typeface="Arial"/>
                <a:cs typeface="Arial"/>
              </a:rPr>
              <a:t>er</a:t>
            </a:r>
            <a:r>
              <a:rPr sz="2391" spc="-4" dirty="0">
                <a:latin typeface="Arial"/>
                <a:cs typeface="Arial"/>
              </a:rPr>
              <a:t>s</a:t>
            </a:r>
            <a:r>
              <a:rPr sz="1687" dirty="0">
                <a:latin typeface="Arial"/>
                <a:cs typeface="Arial"/>
              </a:rPr>
              <a:t>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44513" y="2428875"/>
            <a:ext cx="891183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spc="46" dirty="0">
                <a:latin typeface="Arial"/>
                <a:cs typeface="Arial"/>
              </a:rPr>
              <a:t>bu</a:t>
            </a:r>
            <a:r>
              <a:rPr sz="2109" spc="-18" dirty="0">
                <a:latin typeface="Arial"/>
                <a:cs typeface="Arial"/>
              </a:rPr>
              <a:t>f</a:t>
            </a:r>
            <a:r>
              <a:rPr sz="2109" dirty="0">
                <a:latin typeface="Arial"/>
                <a:cs typeface="Arial"/>
              </a:rPr>
              <a:t>fer()</a:t>
            </a:r>
            <a:endParaRPr sz="2109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42061" y="3181371"/>
            <a:ext cx="131713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  <a:endParaRPr sz="179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4765" y="3134321"/>
            <a:ext cx="1182291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spc="-4" dirty="0">
                <a:latin typeface="Arial"/>
                <a:cs typeface="Arial"/>
              </a:rPr>
              <a:t>Window:</a:t>
            </a:r>
            <a:endParaRPr sz="239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3472" y="3170039"/>
            <a:ext cx="1253282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spc="11" dirty="0">
                <a:latin typeface="Arial"/>
                <a:cs typeface="Arial"/>
              </a:rPr>
              <a:t>window(n)</a:t>
            </a:r>
            <a:endParaRPr sz="2109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2061" y="3922535"/>
            <a:ext cx="131713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  <a:endParaRPr sz="1793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4766" y="3875485"/>
            <a:ext cx="1815852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spc="-4" dirty="0">
                <a:latin typeface="Arial"/>
                <a:cs typeface="Arial"/>
              </a:rPr>
              <a:t>Reactive</a:t>
            </a:r>
            <a:r>
              <a:rPr sz="2391" spc="-32" dirty="0">
                <a:latin typeface="Arial"/>
                <a:cs typeface="Arial"/>
              </a:rPr>
              <a:t> </a:t>
            </a:r>
            <a:r>
              <a:rPr sz="2391" spc="-4" dirty="0">
                <a:latin typeface="Arial"/>
                <a:cs typeface="Arial"/>
              </a:rPr>
              <a:t>pull</a:t>
            </a:r>
            <a:r>
              <a:rPr sz="1687" spc="-4" dirty="0">
                <a:latin typeface="Arial"/>
                <a:cs typeface="Arial"/>
              </a:rPr>
              <a:t>:</a:t>
            </a:r>
            <a:endParaRPr sz="168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1271" y="3911203"/>
            <a:ext cx="2608362" cy="324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109" spc="4" dirty="0">
                <a:latin typeface="Arial"/>
                <a:cs typeface="Arial"/>
              </a:rPr>
              <a:t>Subscriber.request(n)</a:t>
            </a:r>
            <a:endParaRPr sz="2109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06203" y="5947172"/>
            <a:ext cx="7681764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spc="25" dirty="0">
                <a:latin typeface="Arial"/>
                <a:cs typeface="Arial"/>
              </a:rPr>
              <a:t>https://github.com/ReactiveX/RxJava/wiki/Backpressure</a:t>
            </a:r>
            <a:endParaRPr sz="2391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99672" y="2160984"/>
            <a:ext cx="3509367" cy="2437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/>
          <p:cNvSpPr/>
          <p:nvPr/>
        </p:nvSpPr>
        <p:spPr>
          <a:xfrm>
            <a:off x="6828234" y="2107406"/>
            <a:ext cx="3652242" cy="2643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1741812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5582" y="1814078"/>
            <a:ext cx="8912646" cy="2527552"/>
          </a:xfrm>
          <a:prstGeom prst="rect">
            <a:avLst/>
          </a:prstGeom>
        </p:spPr>
        <p:txBody>
          <a:bodyPr vert="horz" wrap="square" lIns="0" tIns="643828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7600" spc="15" dirty="0">
                <a:latin typeface="Arial"/>
                <a:cs typeface="Arial"/>
              </a:rPr>
              <a:t>Reactivity in action</a:t>
            </a:r>
            <a:br>
              <a:rPr lang="en-US" sz="7600" spc="15" dirty="0">
                <a:latin typeface="Arial"/>
                <a:cs typeface="Arial"/>
              </a:rPr>
            </a:br>
            <a:r>
              <a:rPr spc="15" dirty="0">
                <a:latin typeface="Arial"/>
                <a:cs typeface="Arial"/>
              </a:rPr>
              <a:t>Chat Application</a:t>
            </a:r>
          </a:p>
        </p:txBody>
      </p:sp>
    </p:spTree>
    <p:extLst>
      <p:ext uri="{BB962C8B-B14F-4D97-AF65-F5344CB8AC3E}">
        <p14:creationId xmlns:p14="http://schemas.microsoft.com/office/powerpoint/2010/main" val="121864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76" y="247756"/>
            <a:ext cx="5697432" cy="5697432"/>
          </a:xfrm>
        </p:spPr>
      </p:pic>
      <p:sp>
        <p:nvSpPr>
          <p:cNvPr id="5" name="Rectangle 4"/>
          <p:cNvSpPr/>
          <p:nvPr/>
        </p:nvSpPr>
        <p:spPr>
          <a:xfrm>
            <a:off x="2733298" y="5789230"/>
            <a:ext cx="6673494" cy="9362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84" spc="32" dirty="0">
                <a:latin typeface="+mj-lt"/>
                <a:ea typeface="+mj-ea"/>
                <a:cs typeface="+mj-cs"/>
              </a:rPr>
              <a:t>https://goo.gl/qvEnXm</a:t>
            </a:r>
          </a:p>
        </p:txBody>
      </p:sp>
    </p:spTree>
    <p:extLst>
      <p:ext uri="{BB962C8B-B14F-4D97-AF65-F5344CB8AC3E}">
        <p14:creationId xmlns:p14="http://schemas.microsoft.com/office/powerpoint/2010/main" val="1817458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6330" y="537389"/>
            <a:ext cx="2344658" cy="101245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7701">
              <a:lnSpc>
                <a:spcPct val="100000"/>
              </a:lnSpc>
            </a:pPr>
            <a:r>
              <a:rPr sz="6579" spc="-1085" dirty="0"/>
              <a:t>T</a:t>
            </a:r>
            <a:r>
              <a:rPr lang="en-US" sz="6579" spc="-1085" dirty="0"/>
              <a:t> </a:t>
            </a:r>
            <a:r>
              <a:rPr sz="6579" spc="6" dirty="0"/>
              <a:t>oolkit</a:t>
            </a:r>
            <a:endParaRPr sz="6579" dirty="0"/>
          </a:p>
        </p:txBody>
      </p:sp>
      <p:sp>
        <p:nvSpPr>
          <p:cNvPr id="3" name="object 3"/>
          <p:cNvSpPr txBox="1"/>
          <p:nvPr/>
        </p:nvSpPr>
        <p:spPr>
          <a:xfrm>
            <a:off x="716576" y="2090568"/>
            <a:ext cx="5470612" cy="391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833" indent="-311132">
              <a:buSzPct val="75000"/>
              <a:buChar char="•"/>
              <a:tabLst>
                <a:tab pos="318833" algn="l"/>
              </a:tabLst>
            </a:pPr>
            <a:r>
              <a:rPr sz="4487" spc="45" dirty="0">
                <a:latin typeface="Arial"/>
                <a:cs typeface="Arial"/>
              </a:rPr>
              <a:t>Spring </a:t>
            </a:r>
            <a:r>
              <a:rPr sz="4487" spc="-21" dirty="0">
                <a:latin typeface="Arial"/>
                <a:cs typeface="Arial"/>
              </a:rPr>
              <a:t>Framework</a:t>
            </a:r>
            <a:r>
              <a:rPr sz="4487" spc="-97" dirty="0">
                <a:latin typeface="Arial"/>
                <a:cs typeface="Arial"/>
              </a:rPr>
              <a:t> </a:t>
            </a:r>
            <a:r>
              <a:rPr sz="4487" spc="6" dirty="0">
                <a:latin typeface="Arial"/>
                <a:cs typeface="Arial"/>
              </a:rPr>
              <a:t>4</a:t>
            </a:r>
            <a:endParaRPr sz="4487">
              <a:latin typeface="Arial"/>
              <a:cs typeface="Arial"/>
            </a:endParaRPr>
          </a:p>
          <a:p>
            <a:pPr marL="318833" indent="-311132">
              <a:spcBef>
                <a:spcPts val="2962"/>
              </a:spcBef>
              <a:buSzPct val="75000"/>
              <a:buChar char="•"/>
              <a:tabLst>
                <a:tab pos="318833" algn="l"/>
              </a:tabLst>
            </a:pPr>
            <a:r>
              <a:rPr sz="4487" spc="45" dirty="0">
                <a:latin typeface="Arial"/>
                <a:cs typeface="Arial"/>
              </a:rPr>
              <a:t>Spring</a:t>
            </a:r>
            <a:r>
              <a:rPr sz="4487" spc="-55" dirty="0">
                <a:latin typeface="Arial"/>
                <a:cs typeface="Arial"/>
              </a:rPr>
              <a:t> </a:t>
            </a:r>
            <a:r>
              <a:rPr sz="4487" spc="6" dirty="0">
                <a:latin typeface="Arial"/>
                <a:cs typeface="Arial"/>
              </a:rPr>
              <a:t>Boot</a:t>
            </a:r>
            <a:endParaRPr sz="4487">
              <a:latin typeface="Arial"/>
              <a:cs typeface="Arial"/>
            </a:endParaRPr>
          </a:p>
          <a:p>
            <a:pPr marL="318833" indent="-311132">
              <a:spcBef>
                <a:spcPts val="2962"/>
              </a:spcBef>
              <a:buSzPct val="75000"/>
              <a:buChar char="•"/>
              <a:tabLst>
                <a:tab pos="318833" algn="l"/>
              </a:tabLst>
            </a:pPr>
            <a:r>
              <a:rPr sz="4487" spc="45" dirty="0">
                <a:latin typeface="Arial"/>
                <a:cs typeface="Arial"/>
              </a:rPr>
              <a:t>Spring</a:t>
            </a:r>
            <a:r>
              <a:rPr sz="4487" spc="-55" dirty="0">
                <a:latin typeface="Arial"/>
                <a:cs typeface="Arial"/>
              </a:rPr>
              <a:t> </a:t>
            </a:r>
            <a:r>
              <a:rPr sz="4487" spc="-76" dirty="0">
                <a:latin typeface="Arial"/>
                <a:cs typeface="Arial"/>
              </a:rPr>
              <a:t>MVC</a:t>
            </a:r>
            <a:endParaRPr sz="4487">
              <a:latin typeface="Arial"/>
              <a:cs typeface="Arial"/>
            </a:endParaRPr>
          </a:p>
          <a:p>
            <a:pPr marL="318833" indent="-311132">
              <a:spcBef>
                <a:spcPts val="2962"/>
              </a:spcBef>
              <a:buSzPct val="75000"/>
              <a:buChar char="•"/>
              <a:tabLst>
                <a:tab pos="318833" algn="l"/>
              </a:tabLst>
            </a:pPr>
            <a:r>
              <a:rPr sz="4487" spc="45" dirty="0">
                <a:latin typeface="Arial"/>
                <a:cs typeface="Arial"/>
              </a:rPr>
              <a:t>Spring </a:t>
            </a:r>
            <a:r>
              <a:rPr sz="4487" spc="6" dirty="0">
                <a:latin typeface="Arial"/>
                <a:cs typeface="Arial"/>
              </a:rPr>
              <a:t>Data</a:t>
            </a:r>
            <a:r>
              <a:rPr sz="4487" spc="-97" dirty="0">
                <a:latin typeface="Arial"/>
                <a:cs typeface="Arial"/>
              </a:rPr>
              <a:t> </a:t>
            </a:r>
            <a:r>
              <a:rPr sz="4487" spc="-188" dirty="0">
                <a:latin typeface="Arial"/>
                <a:cs typeface="Arial"/>
              </a:rPr>
              <a:t>JPA</a:t>
            </a:r>
            <a:endParaRPr sz="448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6090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27223" y="4867489"/>
            <a:ext cx="2310965" cy="199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/>
          <p:nvPr/>
        </p:nvSpPr>
        <p:spPr>
          <a:xfrm>
            <a:off x="5393905" y="5134186"/>
            <a:ext cx="1777543" cy="15253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3709615" y="5706256"/>
            <a:ext cx="1651188" cy="512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2993423" y="1"/>
            <a:ext cx="1943198" cy="1684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3260105" y="0"/>
            <a:ext cx="1409746" cy="14181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2903839" y="1400375"/>
            <a:ext cx="695313" cy="885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82078" y="584336"/>
            <a:ext cx="5062067" cy="4822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4548759" y="838319"/>
            <a:ext cx="4528737" cy="42886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3092479" y="3595981"/>
            <a:ext cx="1477958" cy="7238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7225776" y="803339"/>
            <a:ext cx="1943198" cy="20155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7492486" y="1070019"/>
            <a:ext cx="1409730" cy="14821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8279318" y="2527802"/>
            <a:ext cx="329599" cy="8781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5364258" y="790031"/>
            <a:ext cx="2185993" cy="24945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5630939" y="1056718"/>
            <a:ext cx="1652548" cy="19610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6697239" y="497716"/>
            <a:ext cx="1080065" cy="5979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07413" y="180200"/>
            <a:ext cx="1956513" cy="38254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7701">
              <a:lnSpc>
                <a:spcPct val="100000"/>
              </a:lnSpc>
            </a:pPr>
            <a:r>
              <a:rPr sz="2486" spc="6" dirty="0"/>
              <a:t>Service</a:t>
            </a:r>
            <a:r>
              <a:rPr sz="2486" spc="-55" dirty="0"/>
              <a:t> </a:t>
            </a:r>
            <a:r>
              <a:rPr sz="2486" spc="6" dirty="0"/>
              <a:t>Layer</a:t>
            </a:r>
            <a:endParaRPr sz="2486"/>
          </a:p>
        </p:txBody>
      </p:sp>
      <p:sp>
        <p:nvSpPr>
          <p:cNvPr id="18" name="object 18"/>
          <p:cNvSpPr/>
          <p:nvPr/>
        </p:nvSpPr>
        <p:spPr>
          <a:xfrm>
            <a:off x="7959658" y="4087372"/>
            <a:ext cx="1177969" cy="4936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 txBox="1"/>
          <p:nvPr/>
        </p:nvSpPr>
        <p:spPr>
          <a:xfrm>
            <a:off x="1713455" y="2274865"/>
            <a:ext cx="8700149" cy="3523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266"/>
            <a:r>
              <a:rPr sz="2486" spc="3" dirty="0">
                <a:latin typeface="Arial"/>
                <a:cs typeface="Arial"/>
              </a:rPr>
              <a:t>Gitter</a:t>
            </a:r>
            <a:r>
              <a:rPr sz="2486" spc="-42" dirty="0">
                <a:latin typeface="Arial"/>
                <a:cs typeface="Arial"/>
              </a:rPr>
              <a:t> </a:t>
            </a:r>
            <a:r>
              <a:rPr sz="2486" spc="6" dirty="0">
                <a:latin typeface="Arial"/>
                <a:cs typeface="Arial"/>
              </a:rPr>
              <a:t>Service</a:t>
            </a:r>
            <a:endParaRPr sz="248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86">
              <a:latin typeface="Times New Roman"/>
              <a:cs typeface="Times New Roman"/>
            </a:endParaRPr>
          </a:p>
          <a:p>
            <a:pPr>
              <a:spcBef>
                <a:spcPts val="24"/>
              </a:spcBef>
            </a:pPr>
            <a:endParaRPr sz="2244">
              <a:latin typeface="Times New Roman"/>
              <a:cs typeface="Times New Roman"/>
            </a:endParaRPr>
          </a:p>
          <a:p>
            <a:pPr marR="1135169" algn="r">
              <a:spcBef>
                <a:spcPts val="3"/>
              </a:spcBef>
            </a:pPr>
            <a:r>
              <a:rPr sz="2486" spc="9" dirty="0">
                <a:latin typeface="Arial"/>
                <a:cs typeface="Arial"/>
              </a:rPr>
              <a:t>DB</a:t>
            </a:r>
            <a:r>
              <a:rPr sz="2486" spc="-58" dirty="0">
                <a:latin typeface="Arial"/>
                <a:cs typeface="Arial"/>
              </a:rPr>
              <a:t> </a:t>
            </a:r>
            <a:r>
              <a:rPr sz="2486" spc="6" dirty="0">
                <a:latin typeface="Arial"/>
                <a:cs typeface="Arial"/>
              </a:rPr>
              <a:t>Layer</a:t>
            </a:r>
            <a:endParaRPr sz="2486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86">
              <a:latin typeface="Times New Roman"/>
              <a:cs typeface="Times New Roman"/>
            </a:endParaRPr>
          </a:p>
          <a:p>
            <a:pPr marL="7701">
              <a:lnSpc>
                <a:spcPts val="2817"/>
              </a:lnSpc>
              <a:spcBef>
                <a:spcPts val="1455"/>
              </a:spcBef>
            </a:pPr>
            <a:r>
              <a:rPr sz="2486" spc="-21" dirty="0">
                <a:latin typeface="Arial"/>
                <a:cs typeface="Arial"/>
              </a:rPr>
              <a:t>Whole</a:t>
            </a:r>
            <a:r>
              <a:rPr sz="2486" spc="-42" dirty="0">
                <a:latin typeface="Arial"/>
                <a:cs typeface="Arial"/>
              </a:rPr>
              <a:t> </a:t>
            </a:r>
            <a:r>
              <a:rPr sz="2486" spc="42" dirty="0">
                <a:latin typeface="Arial"/>
                <a:cs typeface="Arial"/>
              </a:rPr>
              <a:t>Application</a:t>
            </a:r>
            <a:endParaRPr sz="2486">
              <a:latin typeface="Arial"/>
              <a:cs typeface="Arial"/>
            </a:endParaRPr>
          </a:p>
          <a:p>
            <a:pPr marL="6280779">
              <a:lnSpc>
                <a:spcPts val="2817"/>
              </a:lnSpc>
            </a:pPr>
            <a:r>
              <a:rPr sz="2486" dirty="0">
                <a:latin typeface="Arial"/>
                <a:cs typeface="Arial"/>
              </a:rPr>
              <a:t>Controllers</a:t>
            </a:r>
            <a:r>
              <a:rPr sz="2486" spc="-39" dirty="0">
                <a:latin typeface="Arial"/>
                <a:cs typeface="Arial"/>
              </a:rPr>
              <a:t> </a:t>
            </a:r>
            <a:r>
              <a:rPr sz="2486" spc="6" dirty="0">
                <a:latin typeface="Arial"/>
                <a:cs typeface="Arial"/>
              </a:rPr>
              <a:t>Layer</a:t>
            </a:r>
            <a:endParaRPr sz="2486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304">
              <a:latin typeface="Times New Roman"/>
              <a:cs typeface="Times New Roman"/>
            </a:endParaRPr>
          </a:p>
          <a:p>
            <a:pPr marL="1061621"/>
            <a:r>
              <a:rPr sz="2486" spc="6" dirty="0">
                <a:latin typeface="Arial"/>
                <a:cs typeface="Arial"/>
              </a:rPr>
              <a:t>User</a:t>
            </a:r>
            <a:r>
              <a:rPr sz="2486" spc="-39" dirty="0">
                <a:latin typeface="Arial"/>
                <a:cs typeface="Arial"/>
              </a:rPr>
              <a:t> </a:t>
            </a:r>
            <a:r>
              <a:rPr sz="2486" spc="3" dirty="0">
                <a:latin typeface="Arial"/>
                <a:cs typeface="Arial"/>
              </a:rPr>
              <a:t>Client</a:t>
            </a:r>
            <a:endParaRPr sz="2486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37459" y="3207407"/>
            <a:ext cx="3868434" cy="17584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/>
          <p:nvPr/>
        </p:nvSpPr>
        <p:spPr>
          <a:xfrm>
            <a:off x="4604140" y="3474088"/>
            <a:ext cx="3335072" cy="12250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22"/>
          <p:cNvSpPr/>
          <p:nvPr/>
        </p:nvSpPr>
        <p:spPr>
          <a:xfrm>
            <a:off x="3397439" y="196836"/>
            <a:ext cx="5295528" cy="63559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1803176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0934" y="234933"/>
            <a:ext cx="5270130" cy="6387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  <p:extLst>
      <p:ext uri="{BB962C8B-B14F-4D97-AF65-F5344CB8AC3E}">
        <p14:creationId xmlns:p14="http://schemas.microsoft.com/office/powerpoint/2010/main" val="994376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7594" y="571460"/>
            <a:ext cx="8863977" cy="6286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/>
          <p:nvPr/>
        </p:nvSpPr>
        <p:spPr>
          <a:xfrm>
            <a:off x="919762" y="3767339"/>
            <a:ext cx="3448253" cy="1082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3184" b="1" spc="9" dirty="0">
                <a:latin typeface="Arial"/>
                <a:cs typeface="Arial"/>
              </a:rPr>
              <a:t>Async</a:t>
            </a:r>
            <a:r>
              <a:rPr sz="3184" b="1" spc="-39" dirty="0">
                <a:latin typeface="Arial"/>
                <a:cs typeface="Arial"/>
              </a:rPr>
              <a:t> </a:t>
            </a:r>
            <a:r>
              <a:rPr sz="3184" b="1" spc="6" dirty="0">
                <a:latin typeface="Arial"/>
                <a:cs typeface="Arial"/>
              </a:rPr>
              <a:t>Messaging</a:t>
            </a:r>
            <a:endParaRPr sz="3184">
              <a:latin typeface="Arial"/>
              <a:cs typeface="Arial"/>
            </a:endParaRPr>
          </a:p>
          <a:p>
            <a:pPr marL="1150571">
              <a:spcBef>
                <a:spcPts val="779"/>
              </a:spcBef>
            </a:pPr>
            <a:r>
              <a:rPr sz="3184" b="1" spc="9" dirty="0">
                <a:latin typeface="Arial"/>
                <a:cs typeface="Arial"/>
              </a:rPr>
              <a:t>Push</a:t>
            </a:r>
            <a:r>
              <a:rPr sz="3184" b="1" spc="-49" dirty="0">
                <a:latin typeface="Arial"/>
                <a:cs typeface="Arial"/>
              </a:rPr>
              <a:t> </a:t>
            </a:r>
            <a:r>
              <a:rPr sz="3184" b="1" spc="6" dirty="0">
                <a:latin typeface="Arial"/>
                <a:cs typeface="Arial"/>
              </a:rPr>
              <a:t>Model</a:t>
            </a:r>
            <a:endParaRPr sz="318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855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7150" y="2136250"/>
            <a:ext cx="7181454" cy="254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310" algn="ctr"/>
            <a:r>
              <a:rPr sz="8277" spc="191" dirty="0">
                <a:latin typeface="Arial"/>
                <a:cs typeface="Arial"/>
              </a:rPr>
              <a:t>Apply</a:t>
            </a:r>
            <a:endParaRPr sz="8277" dirty="0">
              <a:latin typeface="Arial"/>
              <a:cs typeface="Arial"/>
            </a:endParaRPr>
          </a:p>
          <a:p>
            <a:pPr algn="ctr">
              <a:spcBef>
                <a:spcPts val="15"/>
              </a:spcBef>
            </a:pPr>
            <a:r>
              <a:rPr sz="8277" b="1" spc="9" dirty="0">
                <a:latin typeface="Arial"/>
                <a:cs typeface="Arial"/>
              </a:rPr>
              <a:t>Streaming</a:t>
            </a:r>
            <a:r>
              <a:rPr sz="8277" b="1" spc="-343" dirty="0">
                <a:latin typeface="Arial"/>
                <a:cs typeface="Arial"/>
              </a:rPr>
              <a:t> </a:t>
            </a:r>
            <a:r>
              <a:rPr sz="8277" b="1" spc="12" dirty="0">
                <a:latin typeface="Arial"/>
                <a:cs typeface="Arial"/>
              </a:rPr>
              <a:t>API</a:t>
            </a:r>
            <a:endParaRPr sz="827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08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993" y="272756"/>
            <a:ext cx="5580608" cy="8439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484" spc="-4" dirty="0"/>
              <a:t>Java</a:t>
            </a:r>
            <a:r>
              <a:rPr sz="5484" spc="-56" dirty="0"/>
              <a:t> </a:t>
            </a:r>
            <a:r>
              <a:rPr sz="5484" spc="74" dirty="0"/>
              <a:t>concurrency</a:t>
            </a:r>
            <a:endParaRPr sz="5484"/>
          </a:p>
        </p:txBody>
      </p:sp>
      <p:sp>
        <p:nvSpPr>
          <p:cNvPr id="3" name="object 3"/>
          <p:cNvSpPr txBox="1"/>
          <p:nvPr/>
        </p:nvSpPr>
        <p:spPr>
          <a:xfrm>
            <a:off x="1916316" y="1644250"/>
            <a:ext cx="131713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  <a:endParaRPr sz="179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1586" y="1598415"/>
            <a:ext cx="3707606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spc="32" dirty="0">
                <a:latin typeface="Arial"/>
                <a:cs typeface="Arial"/>
              </a:rPr>
              <a:t>Blocking </a:t>
            </a:r>
            <a:r>
              <a:rPr sz="2391" dirty="0">
                <a:latin typeface="Arial"/>
                <a:cs typeface="Arial"/>
              </a:rPr>
              <a:t>I/O </a:t>
            </a:r>
            <a:r>
              <a:rPr sz="2391" spc="-4" dirty="0">
                <a:latin typeface="Arial"/>
                <a:cs typeface="Arial"/>
              </a:rPr>
              <a:t>is </a:t>
            </a:r>
            <a:r>
              <a:rPr sz="2391" dirty="0">
                <a:latin typeface="Arial"/>
                <a:cs typeface="Arial"/>
              </a:rPr>
              <a:t>the</a:t>
            </a:r>
            <a:r>
              <a:rPr sz="2391" spc="-63" dirty="0">
                <a:latin typeface="Arial"/>
                <a:cs typeface="Arial"/>
              </a:rPr>
              <a:t> </a:t>
            </a:r>
            <a:r>
              <a:rPr sz="2391" spc="28" dirty="0">
                <a:latin typeface="Arial"/>
                <a:cs typeface="Arial"/>
              </a:rPr>
              <a:t>problem</a:t>
            </a:r>
            <a:endParaRPr sz="239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16316" y="2410676"/>
            <a:ext cx="111621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11586" y="2393156"/>
            <a:ext cx="4832300" cy="683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dirty="0">
                <a:latin typeface="Courier New"/>
                <a:cs typeface="Courier New"/>
              </a:rPr>
              <a:t>Future.get()</a:t>
            </a:r>
            <a:endParaRPr sz="1969">
              <a:latin typeface="Courier New"/>
              <a:cs typeface="Courier New"/>
            </a:endParaRPr>
          </a:p>
          <a:p>
            <a:pPr marL="8929">
              <a:spcBef>
                <a:spcPts val="98"/>
              </a:spcBef>
            </a:pPr>
            <a:r>
              <a:rPr sz="2391" dirty="0">
                <a:latin typeface="Arial"/>
                <a:cs typeface="Arial"/>
              </a:rPr>
              <a:t>- </a:t>
            </a:r>
            <a:r>
              <a:rPr sz="2391" spc="42" dirty="0">
                <a:latin typeface="Arial"/>
                <a:cs typeface="Arial"/>
              </a:rPr>
              <a:t>blocks </a:t>
            </a:r>
            <a:r>
              <a:rPr sz="2391" spc="-4" dirty="0">
                <a:latin typeface="Arial"/>
                <a:cs typeface="Arial"/>
              </a:rPr>
              <a:t>till all </a:t>
            </a:r>
            <a:r>
              <a:rPr sz="2391" spc="11" dirty="0">
                <a:latin typeface="Arial"/>
                <a:cs typeface="Arial"/>
              </a:rPr>
              <a:t>threads </a:t>
            </a:r>
            <a:r>
              <a:rPr sz="2391" spc="-18" dirty="0">
                <a:latin typeface="Arial"/>
                <a:cs typeface="Arial"/>
              </a:rPr>
              <a:t>are</a:t>
            </a:r>
            <a:r>
              <a:rPr sz="2391" spc="-56" dirty="0">
                <a:latin typeface="Arial"/>
                <a:cs typeface="Arial"/>
              </a:rPr>
              <a:t> </a:t>
            </a:r>
            <a:r>
              <a:rPr sz="2391" spc="32" dirty="0">
                <a:latin typeface="Arial"/>
                <a:cs typeface="Arial"/>
              </a:rPr>
              <a:t>complete</a:t>
            </a:r>
            <a:endParaRPr sz="239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6316" y="3500438"/>
            <a:ext cx="111621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11585" y="3500438"/>
            <a:ext cx="8386641" cy="696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969" dirty="0">
                <a:latin typeface="Courier New"/>
                <a:cs typeface="Courier New"/>
              </a:rPr>
              <a:t>CompletableFuture.supplyAsync(task).thenAccept(action)</a:t>
            </a:r>
            <a:endParaRPr sz="1969">
              <a:latin typeface="Courier New"/>
              <a:cs typeface="Courier New"/>
            </a:endParaRPr>
          </a:p>
          <a:p>
            <a:pPr marL="8929">
              <a:spcBef>
                <a:spcPts val="169"/>
              </a:spcBef>
            </a:pPr>
            <a:r>
              <a:rPr sz="2391" dirty="0">
                <a:latin typeface="Arial"/>
                <a:cs typeface="Arial"/>
              </a:rPr>
              <a:t>- </a:t>
            </a:r>
            <a:r>
              <a:rPr sz="2391" spc="-4" dirty="0">
                <a:latin typeface="Arial"/>
                <a:cs typeface="Arial"/>
              </a:rPr>
              <a:t>what </a:t>
            </a:r>
            <a:r>
              <a:rPr sz="2391" dirty="0">
                <a:latin typeface="Arial"/>
                <a:cs typeface="Arial"/>
              </a:rPr>
              <a:t>if the tasks </a:t>
            </a:r>
            <a:r>
              <a:rPr sz="2391" spc="32" dirty="0">
                <a:latin typeface="Arial"/>
                <a:cs typeface="Arial"/>
              </a:rPr>
              <a:t>need </a:t>
            </a:r>
            <a:r>
              <a:rPr sz="2391" dirty="0">
                <a:latin typeface="Arial"/>
                <a:cs typeface="Arial"/>
              </a:rPr>
              <a:t>to </a:t>
            </a:r>
            <a:r>
              <a:rPr sz="2391" spc="25" dirty="0">
                <a:latin typeface="Arial"/>
                <a:cs typeface="Arial"/>
              </a:rPr>
              <a:t>fetch </a:t>
            </a:r>
            <a:r>
              <a:rPr sz="2391" spc="-4" dirty="0">
                <a:latin typeface="Arial"/>
                <a:cs typeface="Arial"/>
              </a:rPr>
              <a:t>millions </a:t>
            </a:r>
            <a:r>
              <a:rPr sz="2391" dirty="0">
                <a:latin typeface="Arial"/>
                <a:cs typeface="Arial"/>
              </a:rPr>
              <a:t>of</a:t>
            </a:r>
            <a:r>
              <a:rPr sz="2391" spc="-56" dirty="0">
                <a:latin typeface="Arial"/>
                <a:cs typeface="Arial"/>
              </a:rPr>
              <a:t> </a:t>
            </a:r>
            <a:r>
              <a:rPr sz="2391" spc="4" dirty="0">
                <a:latin typeface="Arial"/>
                <a:cs typeface="Arial"/>
              </a:rPr>
              <a:t>records?</a:t>
            </a:r>
            <a:endParaRPr sz="239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4887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260332"/>
            <a:ext cx="7473425" cy="6597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/>
          <p:nvPr/>
        </p:nvSpPr>
        <p:spPr>
          <a:xfrm>
            <a:off x="7593143" y="2878401"/>
            <a:ext cx="3454799" cy="1082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3184" b="1" spc="6" dirty="0">
                <a:latin typeface="Arial"/>
                <a:cs typeface="Arial"/>
              </a:rPr>
              <a:t>Elasticity</a:t>
            </a:r>
            <a:endParaRPr sz="3184">
              <a:latin typeface="Arial"/>
              <a:cs typeface="Arial"/>
            </a:endParaRPr>
          </a:p>
          <a:p>
            <a:pPr marL="13862">
              <a:spcBef>
                <a:spcPts val="828"/>
              </a:spcBef>
            </a:pPr>
            <a:r>
              <a:rPr sz="3184" b="1" spc="9" dirty="0">
                <a:latin typeface="Arial"/>
                <a:cs typeface="Arial"/>
              </a:rPr>
              <a:t>Async</a:t>
            </a:r>
            <a:r>
              <a:rPr sz="3184" b="1" spc="-39" dirty="0">
                <a:latin typeface="Arial"/>
                <a:cs typeface="Arial"/>
              </a:rPr>
              <a:t> </a:t>
            </a:r>
            <a:r>
              <a:rPr sz="3184" b="1" spc="6" dirty="0">
                <a:latin typeface="Arial"/>
                <a:cs typeface="Arial"/>
              </a:rPr>
              <a:t>Messaging</a:t>
            </a:r>
            <a:endParaRPr sz="318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6813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6552" y="2136250"/>
            <a:ext cx="5813320" cy="254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10" algn="ctr"/>
            <a:r>
              <a:rPr sz="8277" spc="124" dirty="0">
                <a:latin typeface="Arial"/>
                <a:cs typeface="Arial"/>
              </a:rPr>
              <a:t>Dedicate</a:t>
            </a:r>
            <a:endParaRPr sz="8277" dirty="0">
              <a:latin typeface="Arial"/>
              <a:cs typeface="Arial"/>
            </a:endParaRPr>
          </a:p>
          <a:p>
            <a:pPr algn="ctr">
              <a:spcBef>
                <a:spcPts val="15"/>
              </a:spcBef>
            </a:pPr>
            <a:r>
              <a:rPr sz="8277" b="1" spc="9" dirty="0">
                <a:latin typeface="Arial"/>
                <a:cs typeface="Arial"/>
              </a:rPr>
              <a:t>ThreadPool</a:t>
            </a:r>
            <a:endParaRPr sz="827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5127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9333845" cy="6857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/>
          <p:nvPr/>
        </p:nvSpPr>
        <p:spPr>
          <a:xfrm>
            <a:off x="7377258" y="3484267"/>
            <a:ext cx="3460960" cy="1195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marR="3081" indent="12322">
              <a:lnSpc>
                <a:spcPct val="121700"/>
              </a:lnSpc>
            </a:pPr>
            <a:r>
              <a:rPr sz="3184" b="1" spc="9" dirty="0">
                <a:latin typeface="Arial"/>
                <a:cs typeface="Arial"/>
              </a:rPr>
              <a:t>Async</a:t>
            </a:r>
            <a:r>
              <a:rPr sz="3184" b="1" spc="-39" dirty="0">
                <a:latin typeface="Arial"/>
                <a:cs typeface="Arial"/>
              </a:rPr>
              <a:t> </a:t>
            </a:r>
            <a:r>
              <a:rPr sz="3184" b="1" spc="6" dirty="0">
                <a:latin typeface="Arial"/>
                <a:cs typeface="Arial"/>
              </a:rPr>
              <a:t>Messaging  </a:t>
            </a:r>
            <a:r>
              <a:rPr sz="3184" b="1" spc="9" dirty="0">
                <a:latin typeface="Arial"/>
                <a:cs typeface="Arial"/>
              </a:rPr>
              <a:t>Push</a:t>
            </a:r>
            <a:r>
              <a:rPr sz="3184" b="1" spc="-49" dirty="0">
                <a:latin typeface="Arial"/>
                <a:cs typeface="Arial"/>
              </a:rPr>
              <a:t> </a:t>
            </a:r>
            <a:r>
              <a:rPr sz="3184" b="1" spc="6" dirty="0">
                <a:latin typeface="Arial"/>
                <a:cs typeface="Arial"/>
              </a:rPr>
              <a:t>Model</a:t>
            </a:r>
            <a:endParaRPr sz="318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9278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3445" y="1338063"/>
            <a:ext cx="7434449" cy="3197608"/>
          </a:xfrm>
          <a:prstGeom prst="rect">
            <a:avLst/>
          </a:prstGeom>
        </p:spPr>
        <p:txBody>
          <a:bodyPr vert="horz" wrap="square" lIns="0" tIns="643828" rIns="0" bIns="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sz="8277" spc="124" dirty="0">
                <a:latin typeface="Arial"/>
                <a:ea typeface="+mn-ea"/>
                <a:cs typeface="Arial"/>
              </a:rPr>
              <a:t>Apply </a:t>
            </a:r>
            <a:r>
              <a:rPr sz="8277" b="1" spc="124" dirty="0">
                <a:latin typeface="Arial"/>
                <a:ea typeface="+mn-ea"/>
                <a:cs typeface="Arial"/>
              </a:rPr>
              <a:t>WebSocket</a:t>
            </a:r>
          </a:p>
        </p:txBody>
      </p:sp>
    </p:spTree>
    <p:extLst>
      <p:ext uri="{BB962C8B-B14F-4D97-AF65-F5344CB8AC3E}">
        <p14:creationId xmlns:p14="http://schemas.microsoft.com/office/powerpoint/2010/main" val="367280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75" y="2471002"/>
            <a:ext cx="11556693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R="3081" indent="-1873336">
              <a:lnSpc>
                <a:spcPct val="100200"/>
              </a:lnSpc>
            </a:pPr>
            <a:r>
              <a:rPr sz="7200" spc="12" dirty="0">
                <a:latin typeface="Arial" charset="0"/>
                <a:ea typeface="Arial" charset="0"/>
                <a:cs typeface="Arial" charset="0"/>
              </a:rPr>
              <a:t>How </a:t>
            </a:r>
            <a:r>
              <a:rPr sz="7200" spc="9" dirty="0">
                <a:latin typeface="Arial" charset="0"/>
                <a:ea typeface="Arial" charset="0"/>
                <a:cs typeface="Arial" charset="0"/>
              </a:rPr>
              <a:t>to </a:t>
            </a:r>
            <a:r>
              <a:rPr sz="7200" spc="191" dirty="0">
                <a:latin typeface="Arial" charset="0"/>
                <a:ea typeface="Arial" charset="0"/>
                <a:cs typeface="Arial" charset="0"/>
              </a:rPr>
              <a:t>bring </a:t>
            </a:r>
            <a:r>
              <a:rPr sz="7200" spc="3" dirty="0">
                <a:latin typeface="Arial" charset="0"/>
                <a:ea typeface="Arial" charset="0"/>
                <a:cs typeface="Arial" charset="0"/>
              </a:rPr>
              <a:t>it</a:t>
            </a:r>
            <a:r>
              <a:rPr sz="7200" spc="-23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7200" spc="3" dirty="0">
                <a:latin typeface="Arial" charset="0"/>
                <a:ea typeface="Arial" charset="0"/>
                <a:cs typeface="Arial" charset="0"/>
              </a:rPr>
              <a:t>all  </a:t>
            </a:r>
            <a:r>
              <a:rPr sz="7200" spc="6" dirty="0">
                <a:latin typeface="Arial" charset="0"/>
                <a:ea typeface="Arial" charset="0"/>
                <a:cs typeface="Arial" charset="0"/>
              </a:rPr>
              <a:t>together?</a:t>
            </a:r>
          </a:p>
        </p:txBody>
      </p:sp>
    </p:spTree>
    <p:extLst>
      <p:ext uri="{BB962C8B-B14F-4D97-AF65-F5344CB8AC3E}">
        <p14:creationId xmlns:p14="http://schemas.microsoft.com/office/powerpoint/2010/main" val="1399003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9364" y="1832983"/>
            <a:ext cx="3798882" cy="1758111"/>
          </a:xfrm>
          <a:prstGeom prst="rect">
            <a:avLst/>
          </a:prstGeom>
        </p:spPr>
        <p:txBody>
          <a:bodyPr vert="horz" wrap="square" lIns="0" tIns="643828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sz="7200" b="1" spc="82" dirty="0">
                <a:latin typeface="Arial" charset="0"/>
                <a:ea typeface="Arial" charset="0"/>
                <a:cs typeface="Arial" charset="0"/>
              </a:rPr>
              <a:t>Spring</a:t>
            </a:r>
            <a:r>
              <a:rPr sz="7200" b="1" spc="-39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7200" b="1" spc="9" dirty="0"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6802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2812" y="537389"/>
            <a:ext cx="3260727" cy="101245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7701">
              <a:lnSpc>
                <a:spcPct val="100000"/>
              </a:lnSpc>
            </a:pPr>
            <a:r>
              <a:rPr sz="6579" spc="-467" dirty="0">
                <a:latin typeface="Arial" charset="0"/>
                <a:ea typeface="Arial" charset="0"/>
                <a:cs typeface="Arial" charset="0"/>
              </a:rPr>
              <a:t>W</a:t>
            </a:r>
            <a:r>
              <a:rPr sz="6579" spc="9" dirty="0">
                <a:latin typeface="Arial" charset="0"/>
                <a:ea typeface="Arial" charset="0"/>
                <a:cs typeface="Arial" charset="0"/>
              </a:rPr>
              <a:t>ebFlux</a:t>
            </a:r>
            <a:endParaRPr sz="6579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2288" y="2035324"/>
            <a:ext cx="8265026" cy="892965"/>
          </a:xfrm>
          <a:custGeom>
            <a:avLst/>
            <a:gdLst/>
            <a:ahLst/>
            <a:cxnLst/>
            <a:rect l="l" t="t" r="r" b="b"/>
            <a:pathLst>
              <a:path w="13629640" h="1472564">
                <a:moveTo>
                  <a:pt x="337636" y="0"/>
                </a:moveTo>
                <a:lnTo>
                  <a:pt x="13291951" y="0"/>
                </a:lnTo>
                <a:lnTo>
                  <a:pt x="13356391" y="258"/>
                </a:lnTo>
                <a:lnTo>
                  <a:pt x="13407746" y="2068"/>
                </a:lnTo>
                <a:lnTo>
                  <a:pt x="13450757" y="6980"/>
                </a:lnTo>
                <a:lnTo>
                  <a:pt x="13490165" y="16545"/>
                </a:lnTo>
                <a:lnTo>
                  <a:pt x="13530515" y="36492"/>
                </a:lnTo>
                <a:lnTo>
                  <a:pt x="13565202" y="64385"/>
                </a:lnTo>
                <a:lnTo>
                  <a:pt x="13593075" y="99091"/>
                </a:lnTo>
                <a:lnTo>
                  <a:pt x="13612988" y="139478"/>
                </a:lnTo>
                <a:lnTo>
                  <a:pt x="13622613" y="178876"/>
                </a:lnTo>
                <a:lnTo>
                  <a:pt x="13627556" y="222023"/>
                </a:lnTo>
                <a:lnTo>
                  <a:pt x="13629377" y="273811"/>
                </a:lnTo>
                <a:lnTo>
                  <a:pt x="13629637" y="339137"/>
                </a:lnTo>
                <a:lnTo>
                  <a:pt x="13629637" y="1134834"/>
                </a:lnTo>
                <a:lnTo>
                  <a:pt x="13629377" y="1199288"/>
                </a:lnTo>
                <a:lnTo>
                  <a:pt x="13627556" y="1250629"/>
                </a:lnTo>
                <a:lnTo>
                  <a:pt x="13622613" y="1293610"/>
                </a:lnTo>
                <a:lnTo>
                  <a:pt x="13612988" y="1332985"/>
                </a:lnTo>
                <a:lnTo>
                  <a:pt x="13593075" y="1373376"/>
                </a:lnTo>
                <a:lnTo>
                  <a:pt x="13565202" y="1408084"/>
                </a:lnTo>
                <a:lnTo>
                  <a:pt x="13530515" y="1435977"/>
                </a:lnTo>
                <a:lnTo>
                  <a:pt x="13490165" y="1455924"/>
                </a:lnTo>
                <a:lnTo>
                  <a:pt x="13450734" y="1465488"/>
                </a:lnTo>
                <a:lnTo>
                  <a:pt x="13407562" y="1470400"/>
                </a:lnTo>
                <a:lnTo>
                  <a:pt x="13355772" y="1472209"/>
                </a:lnTo>
                <a:lnTo>
                  <a:pt x="13290485" y="1472468"/>
                </a:lnTo>
                <a:lnTo>
                  <a:pt x="337636" y="1472468"/>
                </a:lnTo>
                <a:lnTo>
                  <a:pt x="273178" y="1472209"/>
                </a:lnTo>
                <a:lnTo>
                  <a:pt x="221835" y="1470400"/>
                </a:lnTo>
                <a:lnTo>
                  <a:pt x="178853" y="1465488"/>
                </a:lnTo>
                <a:lnTo>
                  <a:pt x="139478" y="1455924"/>
                </a:lnTo>
                <a:lnTo>
                  <a:pt x="99091" y="1435977"/>
                </a:lnTo>
                <a:lnTo>
                  <a:pt x="64385" y="1408084"/>
                </a:lnTo>
                <a:lnTo>
                  <a:pt x="36492" y="1373376"/>
                </a:lnTo>
                <a:lnTo>
                  <a:pt x="16545" y="1332985"/>
                </a:lnTo>
                <a:lnTo>
                  <a:pt x="6980" y="1293587"/>
                </a:lnTo>
                <a:lnTo>
                  <a:pt x="2068" y="1250440"/>
                </a:lnTo>
                <a:lnTo>
                  <a:pt x="258" y="1198652"/>
                </a:lnTo>
                <a:lnTo>
                  <a:pt x="0" y="1133326"/>
                </a:lnTo>
                <a:lnTo>
                  <a:pt x="0" y="337636"/>
                </a:lnTo>
                <a:lnTo>
                  <a:pt x="258" y="273178"/>
                </a:lnTo>
                <a:lnTo>
                  <a:pt x="2068" y="221835"/>
                </a:lnTo>
                <a:lnTo>
                  <a:pt x="6980" y="178853"/>
                </a:lnTo>
                <a:lnTo>
                  <a:pt x="16545" y="139478"/>
                </a:lnTo>
                <a:lnTo>
                  <a:pt x="36492" y="99091"/>
                </a:lnTo>
                <a:lnTo>
                  <a:pt x="64385" y="64385"/>
                </a:lnTo>
                <a:lnTo>
                  <a:pt x="99091" y="36492"/>
                </a:lnTo>
                <a:lnTo>
                  <a:pt x="139478" y="16545"/>
                </a:lnTo>
                <a:lnTo>
                  <a:pt x="178876" y="6980"/>
                </a:lnTo>
                <a:lnTo>
                  <a:pt x="222023" y="2068"/>
                </a:lnTo>
                <a:lnTo>
                  <a:pt x="273811" y="258"/>
                </a:lnTo>
                <a:lnTo>
                  <a:pt x="339137" y="0"/>
                </a:lnTo>
                <a:lnTo>
                  <a:pt x="337636" y="0"/>
                </a:lnTo>
                <a:close/>
              </a:path>
            </a:pathLst>
          </a:custGeom>
          <a:ln w="41883">
            <a:solidFill>
              <a:srgbClr val="6AB536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3129406" y="2236359"/>
            <a:ext cx="5931150" cy="42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789" b="1" spc="-76" dirty="0">
                <a:solidFill>
                  <a:srgbClr val="6AB536"/>
                </a:solidFill>
                <a:latin typeface="Lucida Sans"/>
                <a:cs typeface="Lucida Sans"/>
              </a:rPr>
              <a:t>@Controller,</a:t>
            </a:r>
            <a:r>
              <a:rPr sz="2789" b="1" spc="-258" dirty="0">
                <a:solidFill>
                  <a:srgbClr val="6AB536"/>
                </a:solidFill>
                <a:latin typeface="Lucida Sans"/>
                <a:cs typeface="Lucida Sans"/>
              </a:rPr>
              <a:t> </a:t>
            </a:r>
            <a:r>
              <a:rPr sz="2789" b="1" spc="-36" dirty="0">
                <a:solidFill>
                  <a:srgbClr val="6AB536"/>
                </a:solidFill>
                <a:latin typeface="Lucida Sans"/>
                <a:cs typeface="Lucida Sans"/>
              </a:rPr>
              <a:t>@RequestMapping,…</a:t>
            </a:r>
            <a:endParaRPr sz="2789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2288" y="3113097"/>
            <a:ext cx="3467121" cy="892965"/>
          </a:xfrm>
          <a:custGeom>
            <a:avLst/>
            <a:gdLst/>
            <a:ahLst/>
            <a:cxnLst/>
            <a:rect l="l" t="t" r="r" b="b"/>
            <a:pathLst>
              <a:path w="5717540" h="1472565">
                <a:moveTo>
                  <a:pt x="337636" y="0"/>
                </a:moveTo>
                <a:lnTo>
                  <a:pt x="5379668" y="0"/>
                </a:lnTo>
                <a:lnTo>
                  <a:pt x="5444122" y="258"/>
                </a:lnTo>
                <a:lnTo>
                  <a:pt x="5495463" y="2068"/>
                </a:lnTo>
                <a:lnTo>
                  <a:pt x="5538444" y="6980"/>
                </a:lnTo>
                <a:lnTo>
                  <a:pt x="5577819" y="16545"/>
                </a:lnTo>
                <a:lnTo>
                  <a:pt x="5618205" y="36492"/>
                </a:lnTo>
                <a:lnTo>
                  <a:pt x="5652914" y="64385"/>
                </a:lnTo>
                <a:lnTo>
                  <a:pt x="5680810" y="99091"/>
                </a:lnTo>
                <a:lnTo>
                  <a:pt x="5700758" y="139478"/>
                </a:lnTo>
                <a:lnTo>
                  <a:pt x="5710322" y="178876"/>
                </a:lnTo>
                <a:lnTo>
                  <a:pt x="5715234" y="222023"/>
                </a:lnTo>
                <a:lnTo>
                  <a:pt x="5717043" y="273811"/>
                </a:lnTo>
                <a:lnTo>
                  <a:pt x="5717302" y="339137"/>
                </a:lnTo>
                <a:lnTo>
                  <a:pt x="5717302" y="1134834"/>
                </a:lnTo>
                <a:lnTo>
                  <a:pt x="5717043" y="1199288"/>
                </a:lnTo>
                <a:lnTo>
                  <a:pt x="5715234" y="1250629"/>
                </a:lnTo>
                <a:lnTo>
                  <a:pt x="5710322" y="1293610"/>
                </a:lnTo>
                <a:lnTo>
                  <a:pt x="5700758" y="1332985"/>
                </a:lnTo>
                <a:lnTo>
                  <a:pt x="5680810" y="1373376"/>
                </a:lnTo>
                <a:lnTo>
                  <a:pt x="5652914" y="1408084"/>
                </a:lnTo>
                <a:lnTo>
                  <a:pt x="5618205" y="1435977"/>
                </a:lnTo>
                <a:lnTo>
                  <a:pt x="5577819" y="1455924"/>
                </a:lnTo>
                <a:lnTo>
                  <a:pt x="5538421" y="1465488"/>
                </a:lnTo>
                <a:lnTo>
                  <a:pt x="5495275" y="1470400"/>
                </a:lnTo>
                <a:lnTo>
                  <a:pt x="5443486" y="1472209"/>
                </a:lnTo>
                <a:lnTo>
                  <a:pt x="5378160" y="1472468"/>
                </a:lnTo>
                <a:lnTo>
                  <a:pt x="337636" y="1472468"/>
                </a:lnTo>
                <a:lnTo>
                  <a:pt x="273178" y="1472209"/>
                </a:lnTo>
                <a:lnTo>
                  <a:pt x="221835" y="1470400"/>
                </a:lnTo>
                <a:lnTo>
                  <a:pt x="178853" y="1465488"/>
                </a:lnTo>
                <a:lnTo>
                  <a:pt x="139478" y="1455924"/>
                </a:lnTo>
                <a:lnTo>
                  <a:pt x="99091" y="1435977"/>
                </a:lnTo>
                <a:lnTo>
                  <a:pt x="64385" y="1408084"/>
                </a:lnTo>
                <a:lnTo>
                  <a:pt x="36492" y="1373376"/>
                </a:lnTo>
                <a:lnTo>
                  <a:pt x="16545" y="1332985"/>
                </a:lnTo>
                <a:lnTo>
                  <a:pt x="6980" y="1293587"/>
                </a:lnTo>
                <a:lnTo>
                  <a:pt x="2068" y="1250440"/>
                </a:lnTo>
                <a:lnTo>
                  <a:pt x="258" y="1198652"/>
                </a:lnTo>
                <a:lnTo>
                  <a:pt x="0" y="1133326"/>
                </a:lnTo>
                <a:lnTo>
                  <a:pt x="0" y="337636"/>
                </a:lnTo>
                <a:lnTo>
                  <a:pt x="258" y="273178"/>
                </a:lnTo>
                <a:lnTo>
                  <a:pt x="2068" y="221835"/>
                </a:lnTo>
                <a:lnTo>
                  <a:pt x="6980" y="178853"/>
                </a:lnTo>
                <a:lnTo>
                  <a:pt x="16545" y="139478"/>
                </a:lnTo>
                <a:lnTo>
                  <a:pt x="36492" y="99091"/>
                </a:lnTo>
                <a:lnTo>
                  <a:pt x="64385" y="64385"/>
                </a:lnTo>
                <a:lnTo>
                  <a:pt x="99091" y="36492"/>
                </a:lnTo>
                <a:lnTo>
                  <a:pt x="139478" y="16545"/>
                </a:lnTo>
                <a:lnTo>
                  <a:pt x="178876" y="6980"/>
                </a:lnTo>
                <a:lnTo>
                  <a:pt x="222023" y="2068"/>
                </a:lnTo>
                <a:lnTo>
                  <a:pt x="273811" y="258"/>
                </a:lnTo>
                <a:lnTo>
                  <a:pt x="339137" y="0"/>
                </a:lnTo>
                <a:lnTo>
                  <a:pt x="337636" y="0"/>
                </a:lnTo>
                <a:close/>
              </a:path>
            </a:pathLst>
          </a:custGeom>
          <a:ln w="41883">
            <a:solidFill>
              <a:srgbClr val="6AB536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2703986" y="3309433"/>
            <a:ext cx="1981542" cy="42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789" spc="73" dirty="0">
                <a:solidFill>
                  <a:srgbClr val="6AB536"/>
                </a:solidFill>
                <a:latin typeface="Arial"/>
                <a:cs typeface="Arial"/>
              </a:rPr>
              <a:t>Spring</a:t>
            </a:r>
            <a:r>
              <a:rPr sz="2789" spc="-130" dirty="0">
                <a:solidFill>
                  <a:srgbClr val="6AB536"/>
                </a:solidFill>
                <a:latin typeface="Arial"/>
                <a:cs typeface="Arial"/>
              </a:rPr>
              <a:t> </a:t>
            </a:r>
            <a:r>
              <a:rPr sz="2789" spc="24" dirty="0">
                <a:solidFill>
                  <a:srgbClr val="6AB536"/>
                </a:solidFill>
                <a:latin typeface="Arial"/>
                <a:cs typeface="Arial"/>
              </a:rPr>
              <a:t>MVC</a:t>
            </a:r>
            <a:endParaRPr sz="2789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62288" y="4190877"/>
            <a:ext cx="3467121" cy="892965"/>
          </a:xfrm>
          <a:custGeom>
            <a:avLst/>
            <a:gdLst/>
            <a:ahLst/>
            <a:cxnLst/>
            <a:rect l="l" t="t" r="r" b="b"/>
            <a:pathLst>
              <a:path w="5717540" h="1472565">
                <a:moveTo>
                  <a:pt x="337636" y="0"/>
                </a:moveTo>
                <a:lnTo>
                  <a:pt x="5379668" y="0"/>
                </a:lnTo>
                <a:lnTo>
                  <a:pt x="5444122" y="258"/>
                </a:lnTo>
                <a:lnTo>
                  <a:pt x="5495463" y="2068"/>
                </a:lnTo>
                <a:lnTo>
                  <a:pt x="5538444" y="6980"/>
                </a:lnTo>
                <a:lnTo>
                  <a:pt x="5577819" y="16545"/>
                </a:lnTo>
                <a:lnTo>
                  <a:pt x="5618205" y="36492"/>
                </a:lnTo>
                <a:lnTo>
                  <a:pt x="5652914" y="64385"/>
                </a:lnTo>
                <a:lnTo>
                  <a:pt x="5680810" y="99091"/>
                </a:lnTo>
                <a:lnTo>
                  <a:pt x="5700758" y="139478"/>
                </a:lnTo>
                <a:lnTo>
                  <a:pt x="5710322" y="178876"/>
                </a:lnTo>
                <a:lnTo>
                  <a:pt x="5715234" y="222023"/>
                </a:lnTo>
                <a:lnTo>
                  <a:pt x="5717043" y="273811"/>
                </a:lnTo>
                <a:lnTo>
                  <a:pt x="5717302" y="339137"/>
                </a:lnTo>
                <a:lnTo>
                  <a:pt x="5717302" y="1134834"/>
                </a:lnTo>
                <a:lnTo>
                  <a:pt x="5717043" y="1199288"/>
                </a:lnTo>
                <a:lnTo>
                  <a:pt x="5715234" y="1250629"/>
                </a:lnTo>
                <a:lnTo>
                  <a:pt x="5710322" y="1293610"/>
                </a:lnTo>
                <a:lnTo>
                  <a:pt x="5700758" y="1332985"/>
                </a:lnTo>
                <a:lnTo>
                  <a:pt x="5680810" y="1373376"/>
                </a:lnTo>
                <a:lnTo>
                  <a:pt x="5652914" y="1408084"/>
                </a:lnTo>
                <a:lnTo>
                  <a:pt x="5618205" y="1435977"/>
                </a:lnTo>
                <a:lnTo>
                  <a:pt x="5577819" y="1455924"/>
                </a:lnTo>
                <a:lnTo>
                  <a:pt x="5538421" y="1465488"/>
                </a:lnTo>
                <a:lnTo>
                  <a:pt x="5495275" y="1470400"/>
                </a:lnTo>
                <a:lnTo>
                  <a:pt x="5443486" y="1472209"/>
                </a:lnTo>
                <a:lnTo>
                  <a:pt x="5378160" y="1472468"/>
                </a:lnTo>
                <a:lnTo>
                  <a:pt x="337636" y="1472468"/>
                </a:lnTo>
                <a:lnTo>
                  <a:pt x="273178" y="1472209"/>
                </a:lnTo>
                <a:lnTo>
                  <a:pt x="221835" y="1470400"/>
                </a:lnTo>
                <a:lnTo>
                  <a:pt x="178853" y="1465488"/>
                </a:lnTo>
                <a:lnTo>
                  <a:pt x="139478" y="1455924"/>
                </a:lnTo>
                <a:lnTo>
                  <a:pt x="99091" y="1435977"/>
                </a:lnTo>
                <a:lnTo>
                  <a:pt x="64385" y="1408084"/>
                </a:lnTo>
                <a:lnTo>
                  <a:pt x="36492" y="1373376"/>
                </a:lnTo>
                <a:lnTo>
                  <a:pt x="16545" y="1332985"/>
                </a:lnTo>
                <a:lnTo>
                  <a:pt x="6980" y="1293587"/>
                </a:lnTo>
                <a:lnTo>
                  <a:pt x="2068" y="1250440"/>
                </a:lnTo>
                <a:lnTo>
                  <a:pt x="258" y="1198652"/>
                </a:lnTo>
                <a:lnTo>
                  <a:pt x="0" y="1133326"/>
                </a:lnTo>
                <a:lnTo>
                  <a:pt x="0" y="337636"/>
                </a:lnTo>
                <a:lnTo>
                  <a:pt x="258" y="273178"/>
                </a:lnTo>
                <a:lnTo>
                  <a:pt x="2068" y="221835"/>
                </a:lnTo>
                <a:lnTo>
                  <a:pt x="6980" y="178853"/>
                </a:lnTo>
                <a:lnTo>
                  <a:pt x="16545" y="139478"/>
                </a:lnTo>
                <a:lnTo>
                  <a:pt x="36492" y="99091"/>
                </a:lnTo>
                <a:lnTo>
                  <a:pt x="64385" y="64385"/>
                </a:lnTo>
                <a:lnTo>
                  <a:pt x="99091" y="36492"/>
                </a:lnTo>
                <a:lnTo>
                  <a:pt x="139478" y="16545"/>
                </a:lnTo>
                <a:lnTo>
                  <a:pt x="178876" y="6980"/>
                </a:lnTo>
                <a:lnTo>
                  <a:pt x="222023" y="2068"/>
                </a:lnTo>
                <a:lnTo>
                  <a:pt x="273811" y="258"/>
                </a:lnTo>
                <a:lnTo>
                  <a:pt x="339137" y="0"/>
                </a:lnTo>
                <a:lnTo>
                  <a:pt x="337636" y="0"/>
                </a:lnTo>
                <a:close/>
              </a:path>
            </a:pathLst>
          </a:custGeom>
          <a:ln w="41883">
            <a:solidFill>
              <a:srgbClr val="2B40B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2805579" y="4388858"/>
            <a:ext cx="1785929" cy="42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789" spc="27" dirty="0">
                <a:solidFill>
                  <a:srgbClr val="2B40B9"/>
                </a:solidFill>
                <a:latin typeface="Arial"/>
                <a:cs typeface="Arial"/>
              </a:rPr>
              <a:t>Servlet</a:t>
            </a:r>
            <a:r>
              <a:rPr sz="2789" spc="-185" dirty="0">
                <a:solidFill>
                  <a:srgbClr val="2B40B9"/>
                </a:solidFill>
                <a:latin typeface="Arial"/>
                <a:cs typeface="Arial"/>
              </a:rPr>
              <a:t> </a:t>
            </a:r>
            <a:r>
              <a:rPr sz="2789" spc="-27" dirty="0">
                <a:solidFill>
                  <a:srgbClr val="2B40B9"/>
                </a:solidFill>
                <a:latin typeface="Arial"/>
                <a:cs typeface="Arial"/>
              </a:rPr>
              <a:t>API</a:t>
            </a:r>
            <a:endParaRPr sz="2789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2288" y="5268651"/>
            <a:ext cx="3467121" cy="892965"/>
          </a:xfrm>
          <a:custGeom>
            <a:avLst/>
            <a:gdLst/>
            <a:ahLst/>
            <a:cxnLst/>
            <a:rect l="l" t="t" r="r" b="b"/>
            <a:pathLst>
              <a:path w="5717540" h="1472565">
                <a:moveTo>
                  <a:pt x="5379658" y="0"/>
                </a:moveTo>
                <a:lnTo>
                  <a:pt x="339131" y="0"/>
                </a:lnTo>
                <a:lnTo>
                  <a:pt x="273805" y="258"/>
                </a:lnTo>
                <a:lnTo>
                  <a:pt x="222016" y="2067"/>
                </a:lnTo>
                <a:lnTo>
                  <a:pt x="178870" y="6979"/>
                </a:lnTo>
                <a:lnTo>
                  <a:pt x="139472" y="16543"/>
                </a:lnTo>
                <a:lnTo>
                  <a:pt x="99087" y="36490"/>
                </a:lnTo>
                <a:lnTo>
                  <a:pt x="64382" y="64382"/>
                </a:lnTo>
                <a:lnTo>
                  <a:pt x="36490" y="99087"/>
                </a:lnTo>
                <a:lnTo>
                  <a:pt x="16543" y="139472"/>
                </a:lnTo>
                <a:lnTo>
                  <a:pt x="6976" y="178870"/>
                </a:lnTo>
                <a:lnTo>
                  <a:pt x="2067" y="221829"/>
                </a:lnTo>
                <a:lnTo>
                  <a:pt x="258" y="273173"/>
                </a:lnTo>
                <a:lnTo>
                  <a:pt x="0" y="337633"/>
                </a:lnTo>
                <a:lnTo>
                  <a:pt x="5" y="1134834"/>
                </a:lnTo>
                <a:lnTo>
                  <a:pt x="258" y="1198652"/>
                </a:lnTo>
                <a:lnTo>
                  <a:pt x="2067" y="1250440"/>
                </a:lnTo>
                <a:lnTo>
                  <a:pt x="6985" y="1293610"/>
                </a:lnTo>
                <a:lnTo>
                  <a:pt x="16543" y="1332985"/>
                </a:lnTo>
                <a:lnTo>
                  <a:pt x="36490" y="1373371"/>
                </a:lnTo>
                <a:lnTo>
                  <a:pt x="64382" y="1408080"/>
                </a:lnTo>
                <a:lnTo>
                  <a:pt x="99087" y="1435975"/>
                </a:lnTo>
                <a:lnTo>
                  <a:pt x="139472" y="1455924"/>
                </a:lnTo>
                <a:lnTo>
                  <a:pt x="178847" y="1465488"/>
                </a:lnTo>
                <a:lnTo>
                  <a:pt x="221829" y="1470400"/>
                </a:lnTo>
                <a:lnTo>
                  <a:pt x="273173" y="1472209"/>
                </a:lnTo>
                <a:lnTo>
                  <a:pt x="337633" y="1472468"/>
                </a:lnTo>
                <a:lnTo>
                  <a:pt x="5378160" y="1472468"/>
                </a:lnTo>
                <a:lnTo>
                  <a:pt x="5443486" y="1472209"/>
                </a:lnTo>
                <a:lnTo>
                  <a:pt x="5495275" y="1470400"/>
                </a:lnTo>
                <a:lnTo>
                  <a:pt x="5538421" y="1465488"/>
                </a:lnTo>
                <a:lnTo>
                  <a:pt x="5577819" y="1455924"/>
                </a:lnTo>
                <a:lnTo>
                  <a:pt x="5618204" y="1435975"/>
                </a:lnTo>
                <a:lnTo>
                  <a:pt x="5652909" y="1408080"/>
                </a:lnTo>
                <a:lnTo>
                  <a:pt x="5680801" y="1373371"/>
                </a:lnTo>
                <a:lnTo>
                  <a:pt x="5700747" y="1332985"/>
                </a:lnTo>
                <a:lnTo>
                  <a:pt x="5710315" y="1293587"/>
                </a:lnTo>
                <a:lnTo>
                  <a:pt x="5715223" y="1250629"/>
                </a:lnTo>
                <a:lnTo>
                  <a:pt x="5717033" y="1199288"/>
                </a:lnTo>
                <a:lnTo>
                  <a:pt x="5717291" y="1134834"/>
                </a:lnTo>
                <a:lnTo>
                  <a:pt x="5717285" y="337633"/>
                </a:lnTo>
                <a:lnTo>
                  <a:pt x="5717033" y="273805"/>
                </a:lnTo>
                <a:lnTo>
                  <a:pt x="5715223" y="222016"/>
                </a:lnTo>
                <a:lnTo>
                  <a:pt x="5710306" y="178847"/>
                </a:lnTo>
                <a:lnTo>
                  <a:pt x="5700747" y="139472"/>
                </a:lnTo>
                <a:lnTo>
                  <a:pt x="5680801" y="99087"/>
                </a:lnTo>
                <a:lnTo>
                  <a:pt x="5652909" y="64382"/>
                </a:lnTo>
                <a:lnTo>
                  <a:pt x="5618204" y="36490"/>
                </a:lnTo>
                <a:lnTo>
                  <a:pt x="5577819" y="16543"/>
                </a:lnTo>
                <a:lnTo>
                  <a:pt x="5538444" y="6979"/>
                </a:lnTo>
                <a:lnTo>
                  <a:pt x="5495462" y="2067"/>
                </a:lnTo>
                <a:lnTo>
                  <a:pt x="5444118" y="258"/>
                </a:lnTo>
                <a:lnTo>
                  <a:pt x="5379658" y="0"/>
                </a:lnTo>
                <a:close/>
              </a:path>
            </a:pathLst>
          </a:custGeom>
          <a:solidFill>
            <a:srgbClr val="2B40B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1962288" y="5268651"/>
            <a:ext cx="3467121" cy="892965"/>
          </a:xfrm>
          <a:custGeom>
            <a:avLst/>
            <a:gdLst/>
            <a:ahLst/>
            <a:cxnLst/>
            <a:rect l="l" t="t" r="r" b="b"/>
            <a:pathLst>
              <a:path w="5717540" h="1472565">
                <a:moveTo>
                  <a:pt x="337636" y="0"/>
                </a:moveTo>
                <a:lnTo>
                  <a:pt x="5379668" y="0"/>
                </a:lnTo>
                <a:lnTo>
                  <a:pt x="5444122" y="258"/>
                </a:lnTo>
                <a:lnTo>
                  <a:pt x="5495463" y="2068"/>
                </a:lnTo>
                <a:lnTo>
                  <a:pt x="5538444" y="6980"/>
                </a:lnTo>
                <a:lnTo>
                  <a:pt x="5577819" y="16545"/>
                </a:lnTo>
                <a:lnTo>
                  <a:pt x="5618205" y="36492"/>
                </a:lnTo>
                <a:lnTo>
                  <a:pt x="5652914" y="64385"/>
                </a:lnTo>
                <a:lnTo>
                  <a:pt x="5680810" y="99091"/>
                </a:lnTo>
                <a:lnTo>
                  <a:pt x="5700758" y="139478"/>
                </a:lnTo>
                <a:lnTo>
                  <a:pt x="5710322" y="178876"/>
                </a:lnTo>
                <a:lnTo>
                  <a:pt x="5715234" y="222023"/>
                </a:lnTo>
                <a:lnTo>
                  <a:pt x="5717043" y="273811"/>
                </a:lnTo>
                <a:lnTo>
                  <a:pt x="5717302" y="339137"/>
                </a:lnTo>
                <a:lnTo>
                  <a:pt x="5717302" y="1134834"/>
                </a:lnTo>
                <a:lnTo>
                  <a:pt x="5717043" y="1199288"/>
                </a:lnTo>
                <a:lnTo>
                  <a:pt x="5715234" y="1250629"/>
                </a:lnTo>
                <a:lnTo>
                  <a:pt x="5710322" y="1293610"/>
                </a:lnTo>
                <a:lnTo>
                  <a:pt x="5700758" y="1332985"/>
                </a:lnTo>
                <a:lnTo>
                  <a:pt x="5680810" y="1373376"/>
                </a:lnTo>
                <a:lnTo>
                  <a:pt x="5652914" y="1408084"/>
                </a:lnTo>
                <a:lnTo>
                  <a:pt x="5618205" y="1435977"/>
                </a:lnTo>
                <a:lnTo>
                  <a:pt x="5577819" y="1455924"/>
                </a:lnTo>
                <a:lnTo>
                  <a:pt x="5538421" y="1465488"/>
                </a:lnTo>
                <a:lnTo>
                  <a:pt x="5495275" y="1470400"/>
                </a:lnTo>
                <a:lnTo>
                  <a:pt x="5443486" y="1472209"/>
                </a:lnTo>
                <a:lnTo>
                  <a:pt x="5378160" y="1472468"/>
                </a:lnTo>
                <a:lnTo>
                  <a:pt x="337636" y="1472468"/>
                </a:lnTo>
                <a:lnTo>
                  <a:pt x="273178" y="1472209"/>
                </a:lnTo>
                <a:lnTo>
                  <a:pt x="221835" y="1470400"/>
                </a:lnTo>
                <a:lnTo>
                  <a:pt x="178853" y="1465488"/>
                </a:lnTo>
                <a:lnTo>
                  <a:pt x="139478" y="1455924"/>
                </a:lnTo>
                <a:lnTo>
                  <a:pt x="99091" y="1435977"/>
                </a:lnTo>
                <a:lnTo>
                  <a:pt x="64385" y="1408084"/>
                </a:lnTo>
                <a:lnTo>
                  <a:pt x="36492" y="1373376"/>
                </a:lnTo>
                <a:lnTo>
                  <a:pt x="16545" y="1332985"/>
                </a:lnTo>
                <a:lnTo>
                  <a:pt x="6980" y="1293587"/>
                </a:lnTo>
                <a:lnTo>
                  <a:pt x="2068" y="1250440"/>
                </a:lnTo>
                <a:lnTo>
                  <a:pt x="258" y="1198652"/>
                </a:lnTo>
                <a:lnTo>
                  <a:pt x="0" y="1133326"/>
                </a:lnTo>
                <a:lnTo>
                  <a:pt x="0" y="337636"/>
                </a:lnTo>
                <a:lnTo>
                  <a:pt x="258" y="273178"/>
                </a:lnTo>
                <a:lnTo>
                  <a:pt x="2068" y="221835"/>
                </a:lnTo>
                <a:lnTo>
                  <a:pt x="6980" y="178853"/>
                </a:lnTo>
                <a:lnTo>
                  <a:pt x="16545" y="139478"/>
                </a:lnTo>
                <a:lnTo>
                  <a:pt x="36492" y="99091"/>
                </a:lnTo>
                <a:lnTo>
                  <a:pt x="64385" y="64385"/>
                </a:lnTo>
                <a:lnTo>
                  <a:pt x="99091" y="36492"/>
                </a:lnTo>
                <a:lnTo>
                  <a:pt x="139478" y="16545"/>
                </a:lnTo>
                <a:lnTo>
                  <a:pt x="178876" y="6980"/>
                </a:lnTo>
                <a:lnTo>
                  <a:pt x="222023" y="2068"/>
                </a:lnTo>
                <a:lnTo>
                  <a:pt x="273811" y="258"/>
                </a:lnTo>
                <a:lnTo>
                  <a:pt x="339137" y="0"/>
                </a:lnTo>
                <a:lnTo>
                  <a:pt x="337636" y="0"/>
                </a:lnTo>
                <a:close/>
              </a:path>
            </a:pathLst>
          </a:custGeom>
          <a:ln w="41883">
            <a:solidFill>
              <a:srgbClr val="2B40B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 txBox="1"/>
          <p:nvPr/>
        </p:nvSpPr>
        <p:spPr>
          <a:xfrm>
            <a:off x="2272216" y="5468282"/>
            <a:ext cx="2844087" cy="42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789" spc="27" dirty="0">
                <a:solidFill>
                  <a:srgbClr val="00F900"/>
                </a:solidFill>
                <a:latin typeface="Arial"/>
                <a:cs typeface="Arial"/>
              </a:rPr>
              <a:t>Servlet</a:t>
            </a:r>
            <a:r>
              <a:rPr sz="2789" spc="-109" dirty="0">
                <a:solidFill>
                  <a:srgbClr val="00F900"/>
                </a:solidFill>
                <a:latin typeface="Arial"/>
                <a:cs typeface="Arial"/>
              </a:rPr>
              <a:t> </a:t>
            </a:r>
            <a:r>
              <a:rPr sz="2789" spc="64" dirty="0">
                <a:solidFill>
                  <a:srgbClr val="00F900"/>
                </a:solidFill>
                <a:latin typeface="Arial"/>
                <a:cs typeface="Arial"/>
              </a:rPr>
              <a:t>Container</a:t>
            </a:r>
            <a:endParaRPr sz="2789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6484" y="3113097"/>
            <a:ext cx="4573412" cy="892965"/>
          </a:xfrm>
          <a:custGeom>
            <a:avLst/>
            <a:gdLst/>
            <a:ahLst/>
            <a:cxnLst/>
            <a:rect l="l" t="t" r="r" b="b"/>
            <a:pathLst>
              <a:path w="7541894" h="1472565">
                <a:moveTo>
                  <a:pt x="7203969" y="0"/>
                </a:moveTo>
                <a:lnTo>
                  <a:pt x="339141" y="0"/>
                </a:lnTo>
                <a:lnTo>
                  <a:pt x="273811" y="258"/>
                </a:lnTo>
                <a:lnTo>
                  <a:pt x="222022" y="2067"/>
                </a:lnTo>
                <a:lnTo>
                  <a:pt x="178875" y="6979"/>
                </a:lnTo>
                <a:lnTo>
                  <a:pt x="139472" y="16543"/>
                </a:lnTo>
                <a:lnTo>
                  <a:pt x="99087" y="36490"/>
                </a:lnTo>
                <a:lnTo>
                  <a:pt x="64382" y="64384"/>
                </a:lnTo>
                <a:lnTo>
                  <a:pt x="36490" y="99092"/>
                </a:lnTo>
                <a:lnTo>
                  <a:pt x="16543" y="139482"/>
                </a:lnTo>
                <a:lnTo>
                  <a:pt x="6976" y="178881"/>
                </a:lnTo>
                <a:lnTo>
                  <a:pt x="2067" y="221838"/>
                </a:lnTo>
                <a:lnTo>
                  <a:pt x="258" y="273179"/>
                </a:lnTo>
                <a:lnTo>
                  <a:pt x="0" y="337633"/>
                </a:lnTo>
                <a:lnTo>
                  <a:pt x="5" y="1134834"/>
                </a:lnTo>
                <a:lnTo>
                  <a:pt x="258" y="1198652"/>
                </a:lnTo>
                <a:lnTo>
                  <a:pt x="2067" y="1250442"/>
                </a:lnTo>
                <a:lnTo>
                  <a:pt x="6985" y="1293615"/>
                </a:lnTo>
                <a:lnTo>
                  <a:pt x="16543" y="1332996"/>
                </a:lnTo>
                <a:lnTo>
                  <a:pt x="36490" y="1373380"/>
                </a:lnTo>
                <a:lnTo>
                  <a:pt x="64382" y="1408085"/>
                </a:lnTo>
                <a:lnTo>
                  <a:pt x="99087" y="1435977"/>
                </a:lnTo>
                <a:lnTo>
                  <a:pt x="139472" y="1455924"/>
                </a:lnTo>
                <a:lnTo>
                  <a:pt x="178851" y="1465488"/>
                </a:lnTo>
                <a:lnTo>
                  <a:pt x="221833" y="1470400"/>
                </a:lnTo>
                <a:lnTo>
                  <a:pt x="273175" y="1472209"/>
                </a:lnTo>
                <a:lnTo>
                  <a:pt x="337633" y="1472468"/>
                </a:lnTo>
                <a:lnTo>
                  <a:pt x="7202503" y="1472468"/>
                </a:lnTo>
                <a:lnTo>
                  <a:pt x="7267789" y="1472209"/>
                </a:lnTo>
                <a:lnTo>
                  <a:pt x="7319567" y="1470400"/>
                </a:lnTo>
                <a:lnTo>
                  <a:pt x="7362707" y="1465488"/>
                </a:lnTo>
                <a:lnTo>
                  <a:pt x="7402078" y="1455924"/>
                </a:lnTo>
                <a:lnTo>
                  <a:pt x="7442489" y="1435977"/>
                </a:lnTo>
                <a:lnTo>
                  <a:pt x="7477206" y="1408085"/>
                </a:lnTo>
                <a:lnTo>
                  <a:pt x="7505092" y="1373380"/>
                </a:lnTo>
                <a:lnTo>
                  <a:pt x="7525006" y="1332996"/>
                </a:lnTo>
                <a:lnTo>
                  <a:pt x="7534573" y="1293591"/>
                </a:lnTo>
                <a:lnTo>
                  <a:pt x="7539482" y="1250630"/>
                </a:lnTo>
                <a:lnTo>
                  <a:pt x="7541291" y="1199288"/>
                </a:lnTo>
                <a:lnTo>
                  <a:pt x="7541550" y="1134834"/>
                </a:lnTo>
                <a:lnTo>
                  <a:pt x="7541544" y="337633"/>
                </a:lnTo>
                <a:lnTo>
                  <a:pt x="7541291" y="273815"/>
                </a:lnTo>
                <a:lnTo>
                  <a:pt x="7539482" y="222027"/>
                </a:lnTo>
                <a:lnTo>
                  <a:pt x="7534565" y="178857"/>
                </a:lnTo>
                <a:lnTo>
                  <a:pt x="7525006" y="139482"/>
                </a:lnTo>
                <a:lnTo>
                  <a:pt x="7505092" y="99092"/>
                </a:lnTo>
                <a:lnTo>
                  <a:pt x="7477206" y="64384"/>
                </a:lnTo>
                <a:lnTo>
                  <a:pt x="7442489" y="36490"/>
                </a:lnTo>
                <a:lnTo>
                  <a:pt x="7402078" y="16543"/>
                </a:lnTo>
                <a:lnTo>
                  <a:pt x="7362730" y="6979"/>
                </a:lnTo>
                <a:lnTo>
                  <a:pt x="7319750" y="2067"/>
                </a:lnTo>
                <a:lnTo>
                  <a:pt x="7268407" y="258"/>
                </a:lnTo>
                <a:lnTo>
                  <a:pt x="7203969" y="0"/>
                </a:lnTo>
                <a:close/>
              </a:path>
            </a:pathLst>
          </a:custGeom>
          <a:solidFill>
            <a:srgbClr val="69B53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5656484" y="3113097"/>
            <a:ext cx="4573412" cy="892965"/>
          </a:xfrm>
          <a:custGeom>
            <a:avLst/>
            <a:gdLst/>
            <a:ahLst/>
            <a:cxnLst/>
            <a:rect l="l" t="t" r="r" b="b"/>
            <a:pathLst>
              <a:path w="7541894" h="1472565">
                <a:moveTo>
                  <a:pt x="337636" y="0"/>
                </a:moveTo>
                <a:lnTo>
                  <a:pt x="7203958" y="0"/>
                </a:lnTo>
                <a:lnTo>
                  <a:pt x="7268418" y="258"/>
                </a:lnTo>
                <a:lnTo>
                  <a:pt x="7319762" y="2068"/>
                </a:lnTo>
                <a:lnTo>
                  <a:pt x="7362745" y="6980"/>
                </a:lnTo>
                <a:lnTo>
                  <a:pt x="7402120" y="16545"/>
                </a:lnTo>
                <a:lnTo>
                  <a:pt x="7442504" y="36492"/>
                </a:lnTo>
                <a:lnTo>
                  <a:pt x="7477209" y="64385"/>
                </a:lnTo>
                <a:lnTo>
                  <a:pt x="7505101" y="99091"/>
                </a:lnTo>
                <a:lnTo>
                  <a:pt x="7525048" y="139478"/>
                </a:lnTo>
                <a:lnTo>
                  <a:pt x="7534612" y="178876"/>
                </a:lnTo>
                <a:lnTo>
                  <a:pt x="7539524" y="222023"/>
                </a:lnTo>
                <a:lnTo>
                  <a:pt x="7541333" y="273811"/>
                </a:lnTo>
                <a:lnTo>
                  <a:pt x="7541592" y="339137"/>
                </a:lnTo>
                <a:lnTo>
                  <a:pt x="7541592" y="1134834"/>
                </a:lnTo>
                <a:lnTo>
                  <a:pt x="7541333" y="1199288"/>
                </a:lnTo>
                <a:lnTo>
                  <a:pt x="7539524" y="1250629"/>
                </a:lnTo>
                <a:lnTo>
                  <a:pt x="7534612" y="1293610"/>
                </a:lnTo>
                <a:lnTo>
                  <a:pt x="7525048" y="1332985"/>
                </a:lnTo>
                <a:lnTo>
                  <a:pt x="7505101" y="1373376"/>
                </a:lnTo>
                <a:lnTo>
                  <a:pt x="7477209" y="1408084"/>
                </a:lnTo>
                <a:lnTo>
                  <a:pt x="7442504" y="1435977"/>
                </a:lnTo>
                <a:lnTo>
                  <a:pt x="7402120" y="1455924"/>
                </a:lnTo>
                <a:lnTo>
                  <a:pt x="7362721" y="1465488"/>
                </a:lnTo>
                <a:lnTo>
                  <a:pt x="7319575" y="1470400"/>
                </a:lnTo>
                <a:lnTo>
                  <a:pt x="7267786" y="1472209"/>
                </a:lnTo>
                <a:lnTo>
                  <a:pt x="7202461" y="1472468"/>
                </a:lnTo>
                <a:lnTo>
                  <a:pt x="337636" y="1472468"/>
                </a:lnTo>
                <a:lnTo>
                  <a:pt x="273178" y="1472209"/>
                </a:lnTo>
                <a:lnTo>
                  <a:pt x="221835" y="1470400"/>
                </a:lnTo>
                <a:lnTo>
                  <a:pt x="178853" y="1465488"/>
                </a:lnTo>
                <a:lnTo>
                  <a:pt x="139478" y="1455924"/>
                </a:lnTo>
                <a:lnTo>
                  <a:pt x="99091" y="1435977"/>
                </a:lnTo>
                <a:lnTo>
                  <a:pt x="64385" y="1408084"/>
                </a:lnTo>
                <a:lnTo>
                  <a:pt x="36492" y="1373376"/>
                </a:lnTo>
                <a:lnTo>
                  <a:pt x="16545" y="1332985"/>
                </a:lnTo>
                <a:lnTo>
                  <a:pt x="6980" y="1293587"/>
                </a:lnTo>
                <a:lnTo>
                  <a:pt x="2068" y="1250440"/>
                </a:lnTo>
                <a:lnTo>
                  <a:pt x="258" y="1198652"/>
                </a:lnTo>
                <a:lnTo>
                  <a:pt x="0" y="1133326"/>
                </a:lnTo>
                <a:lnTo>
                  <a:pt x="0" y="337636"/>
                </a:lnTo>
                <a:lnTo>
                  <a:pt x="258" y="273178"/>
                </a:lnTo>
                <a:lnTo>
                  <a:pt x="2068" y="221835"/>
                </a:lnTo>
                <a:lnTo>
                  <a:pt x="6980" y="178853"/>
                </a:lnTo>
                <a:lnTo>
                  <a:pt x="16545" y="139478"/>
                </a:lnTo>
                <a:lnTo>
                  <a:pt x="36492" y="99091"/>
                </a:lnTo>
                <a:lnTo>
                  <a:pt x="64385" y="64385"/>
                </a:lnTo>
                <a:lnTo>
                  <a:pt x="99091" y="36492"/>
                </a:lnTo>
                <a:lnTo>
                  <a:pt x="139478" y="16545"/>
                </a:lnTo>
                <a:lnTo>
                  <a:pt x="178876" y="6980"/>
                </a:lnTo>
                <a:lnTo>
                  <a:pt x="222023" y="2068"/>
                </a:lnTo>
                <a:lnTo>
                  <a:pt x="273811" y="258"/>
                </a:lnTo>
                <a:lnTo>
                  <a:pt x="339137" y="0"/>
                </a:lnTo>
                <a:lnTo>
                  <a:pt x="337636" y="0"/>
                </a:lnTo>
                <a:close/>
              </a:path>
            </a:pathLst>
          </a:custGeom>
          <a:ln w="41883">
            <a:solidFill>
              <a:srgbClr val="6AB536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6234338" y="3309433"/>
            <a:ext cx="3413982" cy="42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789" spc="73" dirty="0">
                <a:solidFill>
                  <a:srgbClr val="FFFFFF"/>
                </a:solidFill>
                <a:latin typeface="Arial"/>
                <a:cs typeface="Arial"/>
              </a:rPr>
              <a:t>Spring </a:t>
            </a:r>
            <a:r>
              <a:rPr sz="2789" spc="103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789" spc="-3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89" spc="-3" dirty="0">
                <a:solidFill>
                  <a:srgbClr val="FFFFFF"/>
                </a:solidFill>
                <a:latin typeface="Arial"/>
                <a:cs typeface="Arial"/>
              </a:rPr>
              <a:t>Reactive</a:t>
            </a:r>
            <a:endParaRPr sz="2789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56484" y="4190871"/>
            <a:ext cx="4573412" cy="892965"/>
          </a:xfrm>
          <a:custGeom>
            <a:avLst/>
            <a:gdLst/>
            <a:ahLst/>
            <a:cxnLst/>
            <a:rect l="l" t="t" r="r" b="b"/>
            <a:pathLst>
              <a:path w="7541894" h="1472565">
                <a:moveTo>
                  <a:pt x="7203969" y="0"/>
                </a:moveTo>
                <a:lnTo>
                  <a:pt x="339141" y="0"/>
                </a:lnTo>
                <a:lnTo>
                  <a:pt x="273811" y="258"/>
                </a:lnTo>
                <a:lnTo>
                  <a:pt x="222022" y="2069"/>
                </a:lnTo>
                <a:lnTo>
                  <a:pt x="178875" y="6983"/>
                </a:lnTo>
                <a:lnTo>
                  <a:pt x="139472" y="16554"/>
                </a:lnTo>
                <a:lnTo>
                  <a:pt x="99087" y="36501"/>
                </a:lnTo>
                <a:lnTo>
                  <a:pt x="64382" y="64393"/>
                </a:lnTo>
                <a:lnTo>
                  <a:pt x="36490" y="99098"/>
                </a:lnTo>
                <a:lnTo>
                  <a:pt x="16543" y="139482"/>
                </a:lnTo>
                <a:lnTo>
                  <a:pt x="6976" y="178881"/>
                </a:lnTo>
                <a:lnTo>
                  <a:pt x="2067" y="221840"/>
                </a:lnTo>
                <a:lnTo>
                  <a:pt x="258" y="273184"/>
                </a:lnTo>
                <a:lnTo>
                  <a:pt x="0" y="337644"/>
                </a:lnTo>
                <a:lnTo>
                  <a:pt x="5" y="1134834"/>
                </a:lnTo>
                <a:lnTo>
                  <a:pt x="258" y="1198662"/>
                </a:lnTo>
                <a:lnTo>
                  <a:pt x="2067" y="1250451"/>
                </a:lnTo>
                <a:lnTo>
                  <a:pt x="6985" y="1293621"/>
                </a:lnTo>
                <a:lnTo>
                  <a:pt x="16543" y="1332996"/>
                </a:lnTo>
                <a:lnTo>
                  <a:pt x="36490" y="1373380"/>
                </a:lnTo>
                <a:lnTo>
                  <a:pt x="64382" y="1408085"/>
                </a:lnTo>
                <a:lnTo>
                  <a:pt x="99087" y="1435977"/>
                </a:lnTo>
                <a:lnTo>
                  <a:pt x="139472" y="1455924"/>
                </a:lnTo>
                <a:lnTo>
                  <a:pt x="178851" y="1465488"/>
                </a:lnTo>
                <a:lnTo>
                  <a:pt x="221833" y="1470400"/>
                </a:lnTo>
                <a:lnTo>
                  <a:pt x="273175" y="1472209"/>
                </a:lnTo>
                <a:lnTo>
                  <a:pt x="337633" y="1472468"/>
                </a:lnTo>
                <a:lnTo>
                  <a:pt x="7202503" y="1472468"/>
                </a:lnTo>
                <a:lnTo>
                  <a:pt x="7267789" y="1472209"/>
                </a:lnTo>
                <a:lnTo>
                  <a:pt x="7319567" y="1470400"/>
                </a:lnTo>
                <a:lnTo>
                  <a:pt x="7362707" y="1465488"/>
                </a:lnTo>
                <a:lnTo>
                  <a:pt x="7402078" y="1455924"/>
                </a:lnTo>
                <a:lnTo>
                  <a:pt x="7442489" y="1435977"/>
                </a:lnTo>
                <a:lnTo>
                  <a:pt x="7477206" y="1408085"/>
                </a:lnTo>
                <a:lnTo>
                  <a:pt x="7505092" y="1373380"/>
                </a:lnTo>
                <a:lnTo>
                  <a:pt x="7525006" y="1332996"/>
                </a:lnTo>
                <a:lnTo>
                  <a:pt x="7534573" y="1293597"/>
                </a:lnTo>
                <a:lnTo>
                  <a:pt x="7539482" y="1250638"/>
                </a:lnTo>
                <a:lnTo>
                  <a:pt x="7541291" y="1199294"/>
                </a:lnTo>
                <a:lnTo>
                  <a:pt x="7541550" y="1134834"/>
                </a:lnTo>
                <a:lnTo>
                  <a:pt x="7541544" y="337644"/>
                </a:lnTo>
                <a:lnTo>
                  <a:pt x="7541291" y="273815"/>
                </a:lnTo>
                <a:lnTo>
                  <a:pt x="7539482" y="222027"/>
                </a:lnTo>
                <a:lnTo>
                  <a:pt x="7534565" y="178857"/>
                </a:lnTo>
                <a:lnTo>
                  <a:pt x="7525006" y="139482"/>
                </a:lnTo>
                <a:lnTo>
                  <a:pt x="7505092" y="99098"/>
                </a:lnTo>
                <a:lnTo>
                  <a:pt x="7477206" y="64393"/>
                </a:lnTo>
                <a:lnTo>
                  <a:pt x="7442489" y="36501"/>
                </a:lnTo>
                <a:lnTo>
                  <a:pt x="7402078" y="16554"/>
                </a:lnTo>
                <a:lnTo>
                  <a:pt x="7362730" y="6983"/>
                </a:lnTo>
                <a:lnTo>
                  <a:pt x="7319750" y="2069"/>
                </a:lnTo>
                <a:lnTo>
                  <a:pt x="7268407" y="258"/>
                </a:lnTo>
                <a:lnTo>
                  <a:pt x="7203969" y="0"/>
                </a:lnTo>
                <a:close/>
              </a:path>
            </a:pathLst>
          </a:custGeom>
          <a:solidFill>
            <a:srgbClr val="69B536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5656484" y="4190871"/>
            <a:ext cx="4573412" cy="892965"/>
          </a:xfrm>
          <a:custGeom>
            <a:avLst/>
            <a:gdLst/>
            <a:ahLst/>
            <a:cxnLst/>
            <a:rect l="l" t="t" r="r" b="b"/>
            <a:pathLst>
              <a:path w="7541894" h="1472565">
                <a:moveTo>
                  <a:pt x="337636" y="0"/>
                </a:moveTo>
                <a:lnTo>
                  <a:pt x="7203958" y="0"/>
                </a:lnTo>
                <a:lnTo>
                  <a:pt x="7268418" y="258"/>
                </a:lnTo>
                <a:lnTo>
                  <a:pt x="7319762" y="2068"/>
                </a:lnTo>
                <a:lnTo>
                  <a:pt x="7362745" y="6980"/>
                </a:lnTo>
                <a:lnTo>
                  <a:pt x="7402120" y="16545"/>
                </a:lnTo>
                <a:lnTo>
                  <a:pt x="7442504" y="36492"/>
                </a:lnTo>
                <a:lnTo>
                  <a:pt x="7477209" y="64385"/>
                </a:lnTo>
                <a:lnTo>
                  <a:pt x="7505101" y="99091"/>
                </a:lnTo>
                <a:lnTo>
                  <a:pt x="7525048" y="139478"/>
                </a:lnTo>
                <a:lnTo>
                  <a:pt x="7534612" y="178876"/>
                </a:lnTo>
                <a:lnTo>
                  <a:pt x="7539524" y="222023"/>
                </a:lnTo>
                <a:lnTo>
                  <a:pt x="7541333" y="273811"/>
                </a:lnTo>
                <a:lnTo>
                  <a:pt x="7541592" y="339137"/>
                </a:lnTo>
                <a:lnTo>
                  <a:pt x="7541592" y="1134834"/>
                </a:lnTo>
                <a:lnTo>
                  <a:pt x="7541333" y="1199288"/>
                </a:lnTo>
                <a:lnTo>
                  <a:pt x="7539524" y="1250629"/>
                </a:lnTo>
                <a:lnTo>
                  <a:pt x="7534612" y="1293610"/>
                </a:lnTo>
                <a:lnTo>
                  <a:pt x="7525048" y="1332985"/>
                </a:lnTo>
                <a:lnTo>
                  <a:pt x="7505101" y="1373376"/>
                </a:lnTo>
                <a:lnTo>
                  <a:pt x="7477209" y="1408084"/>
                </a:lnTo>
                <a:lnTo>
                  <a:pt x="7442504" y="1435977"/>
                </a:lnTo>
                <a:lnTo>
                  <a:pt x="7402120" y="1455924"/>
                </a:lnTo>
                <a:lnTo>
                  <a:pt x="7362721" y="1465488"/>
                </a:lnTo>
                <a:lnTo>
                  <a:pt x="7319575" y="1470400"/>
                </a:lnTo>
                <a:lnTo>
                  <a:pt x="7267786" y="1472209"/>
                </a:lnTo>
                <a:lnTo>
                  <a:pt x="7202461" y="1472468"/>
                </a:lnTo>
                <a:lnTo>
                  <a:pt x="337636" y="1472468"/>
                </a:lnTo>
                <a:lnTo>
                  <a:pt x="273178" y="1472209"/>
                </a:lnTo>
                <a:lnTo>
                  <a:pt x="221835" y="1470400"/>
                </a:lnTo>
                <a:lnTo>
                  <a:pt x="178853" y="1465488"/>
                </a:lnTo>
                <a:lnTo>
                  <a:pt x="139478" y="1455924"/>
                </a:lnTo>
                <a:lnTo>
                  <a:pt x="99091" y="1435977"/>
                </a:lnTo>
                <a:lnTo>
                  <a:pt x="64385" y="1408084"/>
                </a:lnTo>
                <a:lnTo>
                  <a:pt x="36492" y="1373376"/>
                </a:lnTo>
                <a:lnTo>
                  <a:pt x="16545" y="1332985"/>
                </a:lnTo>
                <a:lnTo>
                  <a:pt x="6980" y="1293587"/>
                </a:lnTo>
                <a:lnTo>
                  <a:pt x="2068" y="1250440"/>
                </a:lnTo>
                <a:lnTo>
                  <a:pt x="258" y="1198652"/>
                </a:lnTo>
                <a:lnTo>
                  <a:pt x="0" y="1133326"/>
                </a:lnTo>
                <a:lnTo>
                  <a:pt x="0" y="337636"/>
                </a:lnTo>
                <a:lnTo>
                  <a:pt x="258" y="273178"/>
                </a:lnTo>
                <a:lnTo>
                  <a:pt x="2068" y="221835"/>
                </a:lnTo>
                <a:lnTo>
                  <a:pt x="6980" y="178853"/>
                </a:lnTo>
                <a:lnTo>
                  <a:pt x="16545" y="139478"/>
                </a:lnTo>
                <a:lnTo>
                  <a:pt x="36492" y="99091"/>
                </a:lnTo>
                <a:lnTo>
                  <a:pt x="64385" y="64385"/>
                </a:lnTo>
                <a:lnTo>
                  <a:pt x="99091" y="36492"/>
                </a:lnTo>
                <a:lnTo>
                  <a:pt x="139478" y="16545"/>
                </a:lnTo>
                <a:lnTo>
                  <a:pt x="178876" y="6980"/>
                </a:lnTo>
                <a:lnTo>
                  <a:pt x="222023" y="2068"/>
                </a:lnTo>
                <a:lnTo>
                  <a:pt x="273811" y="258"/>
                </a:lnTo>
                <a:lnTo>
                  <a:pt x="339137" y="0"/>
                </a:lnTo>
                <a:lnTo>
                  <a:pt x="337636" y="0"/>
                </a:lnTo>
                <a:close/>
              </a:path>
            </a:pathLst>
          </a:custGeom>
          <a:ln w="41883">
            <a:solidFill>
              <a:srgbClr val="6AB536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 txBox="1"/>
          <p:nvPr/>
        </p:nvSpPr>
        <p:spPr>
          <a:xfrm>
            <a:off x="6767702" y="4388858"/>
            <a:ext cx="2355824" cy="42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789" spc="-3" dirty="0">
                <a:solidFill>
                  <a:srgbClr val="FFFFFF"/>
                </a:solidFill>
                <a:latin typeface="Arial"/>
                <a:cs typeface="Arial"/>
              </a:rPr>
              <a:t>Reactive</a:t>
            </a:r>
            <a:r>
              <a:rPr sz="2789" spc="-1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89" spc="-100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2789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56484" y="5268651"/>
            <a:ext cx="4573412" cy="892965"/>
          </a:xfrm>
          <a:custGeom>
            <a:avLst/>
            <a:gdLst/>
            <a:ahLst/>
            <a:cxnLst/>
            <a:rect l="l" t="t" r="r" b="b"/>
            <a:pathLst>
              <a:path w="7541894" h="1472565">
                <a:moveTo>
                  <a:pt x="7203969" y="0"/>
                </a:moveTo>
                <a:lnTo>
                  <a:pt x="339141" y="0"/>
                </a:lnTo>
                <a:lnTo>
                  <a:pt x="273811" y="258"/>
                </a:lnTo>
                <a:lnTo>
                  <a:pt x="222022" y="2067"/>
                </a:lnTo>
                <a:lnTo>
                  <a:pt x="178875" y="6979"/>
                </a:lnTo>
                <a:lnTo>
                  <a:pt x="139472" y="16543"/>
                </a:lnTo>
                <a:lnTo>
                  <a:pt x="99087" y="36490"/>
                </a:lnTo>
                <a:lnTo>
                  <a:pt x="64382" y="64382"/>
                </a:lnTo>
                <a:lnTo>
                  <a:pt x="36490" y="99087"/>
                </a:lnTo>
                <a:lnTo>
                  <a:pt x="16543" y="139472"/>
                </a:lnTo>
                <a:lnTo>
                  <a:pt x="6976" y="178870"/>
                </a:lnTo>
                <a:lnTo>
                  <a:pt x="2067" y="221829"/>
                </a:lnTo>
                <a:lnTo>
                  <a:pt x="258" y="273173"/>
                </a:lnTo>
                <a:lnTo>
                  <a:pt x="0" y="337633"/>
                </a:lnTo>
                <a:lnTo>
                  <a:pt x="5" y="1134834"/>
                </a:lnTo>
                <a:lnTo>
                  <a:pt x="258" y="1198652"/>
                </a:lnTo>
                <a:lnTo>
                  <a:pt x="2067" y="1250440"/>
                </a:lnTo>
                <a:lnTo>
                  <a:pt x="6985" y="1293610"/>
                </a:lnTo>
                <a:lnTo>
                  <a:pt x="16543" y="1332985"/>
                </a:lnTo>
                <a:lnTo>
                  <a:pt x="36490" y="1373371"/>
                </a:lnTo>
                <a:lnTo>
                  <a:pt x="64382" y="1408080"/>
                </a:lnTo>
                <a:lnTo>
                  <a:pt x="99087" y="1435975"/>
                </a:lnTo>
                <a:lnTo>
                  <a:pt x="139472" y="1455924"/>
                </a:lnTo>
                <a:lnTo>
                  <a:pt x="178851" y="1465488"/>
                </a:lnTo>
                <a:lnTo>
                  <a:pt x="221833" y="1470400"/>
                </a:lnTo>
                <a:lnTo>
                  <a:pt x="273175" y="1472209"/>
                </a:lnTo>
                <a:lnTo>
                  <a:pt x="337633" y="1472468"/>
                </a:lnTo>
                <a:lnTo>
                  <a:pt x="7202503" y="1472468"/>
                </a:lnTo>
                <a:lnTo>
                  <a:pt x="7267789" y="1472209"/>
                </a:lnTo>
                <a:lnTo>
                  <a:pt x="7319567" y="1470400"/>
                </a:lnTo>
                <a:lnTo>
                  <a:pt x="7362707" y="1465488"/>
                </a:lnTo>
                <a:lnTo>
                  <a:pt x="7402078" y="1455924"/>
                </a:lnTo>
                <a:lnTo>
                  <a:pt x="7442489" y="1435975"/>
                </a:lnTo>
                <a:lnTo>
                  <a:pt x="7477206" y="1408080"/>
                </a:lnTo>
                <a:lnTo>
                  <a:pt x="7505092" y="1373371"/>
                </a:lnTo>
                <a:lnTo>
                  <a:pt x="7525006" y="1332985"/>
                </a:lnTo>
                <a:lnTo>
                  <a:pt x="7534573" y="1293587"/>
                </a:lnTo>
                <a:lnTo>
                  <a:pt x="7539482" y="1250629"/>
                </a:lnTo>
                <a:lnTo>
                  <a:pt x="7541291" y="1199288"/>
                </a:lnTo>
                <a:lnTo>
                  <a:pt x="7541550" y="1134834"/>
                </a:lnTo>
                <a:lnTo>
                  <a:pt x="7541544" y="337633"/>
                </a:lnTo>
                <a:lnTo>
                  <a:pt x="7541291" y="273805"/>
                </a:lnTo>
                <a:lnTo>
                  <a:pt x="7539482" y="222016"/>
                </a:lnTo>
                <a:lnTo>
                  <a:pt x="7534565" y="178847"/>
                </a:lnTo>
                <a:lnTo>
                  <a:pt x="7525006" y="139472"/>
                </a:lnTo>
                <a:lnTo>
                  <a:pt x="7505092" y="99087"/>
                </a:lnTo>
                <a:lnTo>
                  <a:pt x="7477206" y="64382"/>
                </a:lnTo>
                <a:lnTo>
                  <a:pt x="7442489" y="36490"/>
                </a:lnTo>
                <a:lnTo>
                  <a:pt x="7402078" y="16543"/>
                </a:lnTo>
                <a:lnTo>
                  <a:pt x="7362730" y="6979"/>
                </a:lnTo>
                <a:lnTo>
                  <a:pt x="7319750" y="2067"/>
                </a:lnTo>
                <a:lnTo>
                  <a:pt x="7268407" y="258"/>
                </a:lnTo>
                <a:lnTo>
                  <a:pt x="7203969" y="0"/>
                </a:lnTo>
                <a:close/>
              </a:path>
            </a:pathLst>
          </a:custGeom>
          <a:solidFill>
            <a:srgbClr val="2B40B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/>
          <p:nvPr/>
        </p:nvSpPr>
        <p:spPr>
          <a:xfrm>
            <a:off x="5656484" y="5268651"/>
            <a:ext cx="4573412" cy="892965"/>
          </a:xfrm>
          <a:custGeom>
            <a:avLst/>
            <a:gdLst/>
            <a:ahLst/>
            <a:cxnLst/>
            <a:rect l="l" t="t" r="r" b="b"/>
            <a:pathLst>
              <a:path w="7541894" h="1472565">
                <a:moveTo>
                  <a:pt x="337636" y="0"/>
                </a:moveTo>
                <a:lnTo>
                  <a:pt x="7203958" y="0"/>
                </a:lnTo>
                <a:lnTo>
                  <a:pt x="7268418" y="258"/>
                </a:lnTo>
                <a:lnTo>
                  <a:pt x="7319762" y="2068"/>
                </a:lnTo>
                <a:lnTo>
                  <a:pt x="7362745" y="6980"/>
                </a:lnTo>
                <a:lnTo>
                  <a:pt x="7402120" y="16545"/>
                </a:lnTo>
                <a:lnTo>
                  <a:pt x="7442504" y="36492"/>
                </a:lnTo>
                <a:lnTo>
                  <a:pt x="7477209" y="64385"/>
                </a:lnTo>
                <a:lnTo>
                  <a:pt x="7505101" y="99091"/>
                </a:lnTo>
                <a:lnTo>
                  <a:pt x="7525048" y="139478"/>
                </a:lnTo>
                <a:lnTo>
                  <a:pt x="7534612" y="178876"/>
                </a:lnTo>
                <a:lnTo>
                  <a:pt x="7539524" y="222023"/>
                </a:lnTo>
                <a:lnTo>
                  <a:pt x="7541333" y="273811"/>
                </a:lnTo>
                <a:lnTo>
                  <a:pt x="7541592" y="339137"/>
                </a:lnTo>
                <a:lnTo>
                  <a:pt x="7541592" y="1134834"/>
                </a:lnTo>
                <a:lnTo>
                  <a:pt x="7541333" y="1199288"/>
                </a:lnTo>
                <a:lnTo>
                  <a:pt x="7539524" y="1250629"/>
                </a:lnTo>
                <a:lnTo>
                  <a:pt x="7534612" y="1293610"/>
                </a:lnTo>
                <a:lnTo>
                  <a:pt x="7525048" y="1332985"/>
                </a:lnTo>
                <a:lnTo>
                  <a:pt x="7505101" y="1373376"/>
                </a:lnTo>
                <a:lnTo>
                  <a:pt x="7477209" y="1408084"/>
                </a:lnTo>
                <a:lnTo>
                  <a:pt x="7442504" y="1435977"/>
                </a:lnTo>
                <a:lnTo>
                  <a:pt x="7402120" y="1455924"/>
                </a:lnTo>
                <a:lnTo>
                  <a:pt x="7362721" y="1465488"/>
                </a:lnTo>
                <a:lnTo>
                  <a:pt x="7319575" y="1470400"/>
                </a:lnTo>
                <a:lnTo>
                  <a:pt x="7267786" y="1472209"/>
                </a:lnTo>
                <a:lnTo>
                  <a:pt x="7202461" y="1472468"/>
                </a:lnTo>
                <a:lnTo>
                  <a:pt x="337636" y="1472468"/>
                </a:lnTo>
                <a:lnTo>
                  <a:pt x="273178" y="1472209"/>
                </a:lnTo>
                <a:lnTo>
                  <a:pt x="221835" y="1470400"/>
                </a:lnTo>
                <a:lnTo>
                  <a:pt x="178853" y="1465488"/>
                </a:lnTo>
                <a:lnTo>
                  <a:pt x="139478" y="1455924"/>
                </a:lnTo>
                <a:lnTo>
                  <a:pt x="99091" y="1435977"/>
                </a:lnTo>
                <a:lnTo>
                  <a:pt x="64385" y="1408084"/>
                </a:lnTo>
                <a:lnTo>
                  <a:pt x="36492" y="1373376"/>
                </a:lnTo>
                <a:lnTo>
                  <a:pt x="16545" y="1332985"/>
                </a:lnTo>
                <a:lnTo>
                  <a:pt x="6980" y="1293587"/>
                </a:lnTo>
                <a:lnTo>
                  <a:pt x="2068" y="1250440"/>
                </a:lnTo>
                <a:lnTo>
                  <a:pt x="258" y="1198652"/>
                </a:lnTo>
                <a:lnTo>
                  <a:pt x="0" y="1133326"/>
                </a:lnTo>
                <a:lnTo>
                  <a:pt x="0" y="337636"/>
                </a:lnTo>
                <a:lnTo>
                  <a:pt x="258" y="273178"/>
                </a:lnTo>
                <a:lnTo>
                  <a:pt x="2068" y="221835"/>
                </a:lnTo>
                <a:lnTo>
                  <a:pt x="6980" y="178853"/>
                </a:lnTo>
                <a:lnTo>
                  <a:pt x="16545" y="139478"/>
                </a:lnTo>
                <a:lnTo>
                  <a:pt x="36492" y="99091"/>
                </a:lnTo>
                <a:lnTo>
                  <a:pt x="64385" y="64385"/>
                </a:lnTo>
                <a:lnTo>
                  <a:pt x="99091" y="36492"/>
                </a:lnTo>
                <a:lnTo>
                  <a:pt x="139478" y="16545"/>
                </a:lnTo>
                <a:lnTo>
                  <a:pt x="178876" y="6980"/>
                </a:lnTo>
                <a:lnTo>
                  <a:pt x="222023" y="2068"/>
                </a:lnTo>
                <a:lnTo>
                  <a:pt x="273811" y="258"/>
                </a:lnTo>
                <a:lnTo>
                  <a:pt x="339137" y="0"/>
                </a:lnTo>
                <a:lnTo>
                  <a:pt x="337636" y="0"/>
                </a:lnTo>
                <a:close/>
              </a:path>
            </a:pathLst>
          </a:custGeom>
          <a:ln w="41883">
            <a:solidFill>
              <a:srgbClr val="2B40B9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 txBox="1"/>
          <p:nvPr/>
        </p:nvSpPr>
        <p:spPr>
          <a:xfrm>
            <a:off x="5954958" y="5468282"/>
            <a:ext cx="3980412" cy="42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789" spc="18" dirty="0">
                <a:solidFill>
                  <a:srgbClr val="00F900"/>
                </a:solidFill>
                <a:latin typeface="Arial"/>
                <a:cs typeface="Arial"/>
              </a:rPr>
              <a:t>Servlet, </a:t>
            </a:r>
            <a:r>
              <a:rPr sz="2789" spc="52" dirty="0">
                <a:solidFill>
                  <a:srgbClr val="00F900"/>
                </a:solidFill>
                <a:latin typeface="Arial"/>
                <a:cs typeface="Arial"/>
              </a:rPr>
              <a:t>Netty,</a:t>
            </a:r>
            <a:r>
              <a:rPr sz="2789" spc="-382" dirty="0">
                <a:solidFill>
                  <a:srgbClr val="00F900"/>
                </a:solidFill>
                <a:latin typeface="Arial"/>
                <a:cs typeface="Arial"/>
              </a:rPr>
              <a:t> </a:t>
            </a:r>
            <a:r>
              <a:rPr sz="2789" spc="103" dirty="0">
                <a:solidFill>
                  <a:srgbClr val="00F900"/>
                </a:solidFill>
                <a:latin typeface="Arial"/>
                <a:cs typeface="Arial"/>
              </a:rPr>
              <a:t>Undertow</a:t>
            </a:r>
            <a:endParaRPr sz="278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9984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" y="0"/>
            <a:ext cx="5749784" cy="6412865"/>
          </a:xfrm>
          <a:custGeom>
            <a:avLst/>
            <a:gdLst/>
            <a:ahLst/>
            <a:cxnLst/>
            <a:rect l="l" t="t" r="r" b="b"/>
            <a:pathLst>
              <a:path w="9481820" h="10575290">
                <a:moveTo>
                  <a:pt x="0" y="10575192"/>
                </a:moveTo>
                <a:lnTo>
                  <a:pt x="9481313" y="10575192"/>
                </a:lnTo>
                <a:lnTo>
                  <a:pt x="9481313" y="0"/>
                </a:lnTo>
                <a:lnTo>
                  <a:pt x="0" y="0"/>
                </a:lnTo>
                <a:lnTo>
                  <a:pt x="0" y="10575192"/>
                </a:lnTo>
                <a:close/>
              </a:path>
            </a:pathLst>
          </a:custGeom>
          <a:solidFill>
            <a:srgbClr val="00FF67">
              <a:alpha val="5848"/>
            </a:srgb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/>
          <p:nvPr/>
        </p:nvSpPr>
        <p:spPr>
          <a:xfrm>
            <a:off x="428" y="0"/>
            <a:ext cx="5749784" cy="6486413"/>
          </a:xfrm>
          <a:custGeom>
            <a:avLst/>
            <a:gdLst/>
            <a:ahLst/>
            <a:cxnLst/>
            <a:rect l="l" t="t" r="r" b="b"/>
            <a:pathLst>
              <a:path w="9481820" h="10696575">
                <a:moveTo>
                  <a:pt x="9481307" y="0"/>
                </a:moveTo>
                <a:lnTo>
                  <a:pt x="9481307" y="10696218"/>
                </a:lnTo>
                <a:lnTo>
                  <a:pt x="0" y="10696218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5751796" y="0"/>
            <a:ext cx="6439820" cy="6412865"/>
          </a:xfrm>
          <a:custGeom>
            <a:avLst/>
            <a:gdLst/>
            <a:ahLst/>
            <a:cxnLst/>
            <a:rect l="l" t="t" r="r" b="b"/>
            <a:pathLst>
              <a:path w="10619740" h="10575290">
                <a:moveTo>
                  <a:pt x="0" y="10575192"/>
                </a:moveTo>
                <a:lnTo>
                  <a:pt x="10619666" y="10575192"/>
                </a:lnTo>
                <a:lnTo>
                  <a:pt x="10619666" y="0"/>
                </a:lnTo>
                <a:lnTo>
                  <a:pt x="0" y="0"/>
                </a:lnTo>
                <a:lnTo>
                  <a:pt x="0" y="10575192"/>
                </a:lnTo>
                <a:close/>
              </a:path>
            </a:pathLst>
          </a:custGeom>
          <a:solidFill>
            <a:srgbClr val="001CFF">
              <a:alpha val="5848"/>
            </a:srgbClr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5" name="object 5"/>
          <p:cNvSpPr/>
          <p:nvPr/>
        </p:nvSpPr>
        <p:spPr>
          <a:xfrm>
            <a:off x="5751796" y="0"/>
            <a:ext cx="6439820" cy="6486028"/>
          </a:xfrm>
          <a:custGeom>
            <a:avLst/>
            <a:gdLst/>
            <a:ahLst/>
            <a:cxnLst/>
            <a:rect l="l" t="t" r="r" b="b"/>
            <a:pathLst>
              <a:path w="10619740" h="10695940">
                <a:moveTo>
                  <a:pt x="10619665" y="10695380"/>
                </a:moveTo>
                <a:lnTo>
                  <a:pt x="0" y="1069538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 txBox="1"/>
          <p:nvPr/>
        </p:nvSpPr>
        <p:spPr>
          <a:xfrm>
            <a:off x="146092" y="1327920"/>
            <a:ext cx="5458290" cy="3978782"/>
          </a:xfrm>
          <a:prstGeom prst="rect">
            <a:avLst/>
          </a:prstGeom>
          <a:solidFill>
            <a:srgbClr val="F6F9F9"/>
          </a:solidFill>
          <a:ln w="1047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40" dirty="0">
              <a:latin typeface="Times New Roman"/>
              <a:cs typeface="Times New Roman"/>
            </a:endParaRPr>
          </a:p>
          <a:p>
            <a:pPr marL="130537">
              <a:lnSpc>
                <a:spcPts val="1768"/>
              </a:lnSpc>
            </a:pPr>
            <a:r>
              <a:rPr sz="1486" spc="6" dirty="0">
                <a:solidFill>
                  <a:srgbClr val="808002"/>
                </a:solidFill>
                <a:latin typeface="Lucida Console"/>
                <a:cs typeface="Lucida Console"/>
              </a:rPr>
              <a:t>@RestController</a:t>
            </a:r>
            <a:endParaRPr sz="1486" dirty="0">
              <a:latin typeface="Lucida Console"/>
              <a:cs typeface="Lucida Console"/>
            </a:endParaRPr>
          </a:p>
          <a:p>
            <a:pPr marL="130537">
              <a:lnSpc>
                <a:spcPts val="1768"/>
              </a:lnSpc>
            </a:pP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public class </a:t>
            </a:r>
            <a:r>
              <a:rPr sz="1486" spc="6" dirty="0">
                <a:latin typeface="Lucida Console"/>
                <a:cs typeface="Lucida Console"/>
              </a:rPr>
              <a:t>UserController</a:t>
            </a:r>
            <a:r>
              <a:rPr sz="1486" spc="-9" dirty="0">
                <a:latin typeface="Lucida Console"/>
                <a:cs typeface="Lucida Console"/>
              </a:rPr>
              <a:t> </a:t>
            </a:r>
            <a:r>
              <a:rPr sz="1486" spc="6" dirty="0">
                <a:latin typeface="Lucida Console"/>
                <a:cs typeface="Lucida Console"/>
              </a:rPr>
              <a:t>{</a:t>
            </a:r>
            <a:endParaRPr sz="1486" dirty="0">
              <a:latin typeface="Lucida Console"/>
              <a:cs typeface="Lucida Console"/>
            </a:endParaRPr>
          </a:p>
          <a:p>
            <a:pPr>
              <a:spcBef>
                <a:spcPts val="6"/>
              </a:spcBef>
            </a:pPr>
            <a:endParaRPr sz="1486" dirty="0">
              <a:latin typeface="Times New Roman"/>
              <a:cs typeface="Times New Roman"/>
            </a:endParaRPr>
          </a:p>
          <a:p>
            <a:pPr marL="244901">
              <a:lnSpc>
                <a:spcPts val="1768"/>
              </a:lnSpc>
              <a:spcBef>
                <a:spcPts val="3"/>
              </a:spcBef>
            </a:pPr>
            <a:r>
              <a:rPr sz="1486" spc="6" dirty="0">
                <a:solidFill>
                  <a:srgbClr val="808002"/>
                </a:solidFill>
                <a:latin typeface="Lucida Console"/>
                <a:cs typeface="Lucida Console"/>
              </a:rPr>
              <a:t>@GetMapping</a:t>
            </a:r>
            <a:r>
              <a:rPr sz="1486" spc="6" dirty="0">
                <a:latin typeface="Lucida Console"/>
                <a:cs typeface="Lucida Console"/>
              </a:rPr>
              <a:t>(</a:t>
            </a:r>
            <a:r>
              <a:rPr sz="1486" b="1" spc="6" dirty="0">
                <a:solidFill>
                  <a:srgbClr val="018001"/>
                </a:solidFill>
                <a:latin typeface="Lucida Sans Typewriter"/>
                <a:cs typeface="Lucida Sans Typewriter"/>
              </a:rPr>
              <a:t>"/users/{id}"</a:t>
            </a:r>
            <a:r>
              <a:rPr sz="1486" spc="6" dirty="0">
                <a:latin typeface="Lucida Console"/>
                <a:cs typeface="Lucida Console"/>
              </a:rPr>
              <a:t>)</a:t>
            </a:r>
            <a:endParaRPr sz="1486" dirty="0">
              <a:latin typeface="Lucida Console"/>
              <a:cs typeface="Lucida Console"/>
            </a:endParaRPr>
          </a:p>
          <a:p>
            <a:pPr marL="244901">
              <a:lnSpc>
                <a:spcPts val="1768"/>
              </a:lnSpc>
            </a:pP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public </a:t>
            </a:r>
            <a:r>
              <a:rPr sz="1486" spc="6" dirty="0">
                <a:latin typeface="Lucida Console"/>
                <a:cs typeface="Lucida Console"/>
              </a:rPr>
              <a:t>User get(</a:t>
            </a: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long </a:t>
            </a:r>
            <a:r>
              <a:rPr sz="1486" b="1" spc="6" dirty="0">
                <a:solidFill>
                  <a:srgbClr val="66187A"/>
                </a:solidFill>
                <a:latin typeface="Lucida Sans Typewriter"/>
                <a:cs typeface="Lucida Sans Typewriter"/>
              </a:rPr>
              <a:t>id</a:t>
            </a:r>
            <a:r>
              <a:rPr sz="1486" spc="6" dirty="0">
                <a:latin typeface="Lucida Console"/>
                <a:cs typeface="Lucida Console"/>
              </a:rPr>
              <a:t>) {</a:t>
            </a:r>
            <a:r>
              <a:rPr sz="1486" spc="-18" dirty="0">
                <a:latin typeface="Lucida Console"/>
                <a:cs typeface="Lucida Console"/>
              </a:rPr>
              <a:t> </a:t>
            </a:r>
            <a:r>
              <a:rPr sz="1486" spc="6" dirty="0">
                <a:latin typeface="Lucida Console"/>
                <a:cs typeface="Lucida Console"/>
              </a:rPr>
              <a:t>}</a:t>
            </a:r>
            <a:endParaRPr sz="1486" dirty="0">
              <a:latin typeface="Lucida Console"/>
              <a:cs typeface="Lucida Console"/>
            </a:endParaRPr>
          </a:p>
          <a:p>
            <a:pPr>
              <a:spcBef>
                <a:spcPts val="6"/>
              </a:spcBef>
            </a:pPr>
            <a:endParaRPr sz="1486" dirty="0">
              <a:latin typeface="Times New Roman"/>
              <a:cs typeface="Times New Roman"/>
            </a:endParaRPr>
          </a:p>
          <a:p>
            <a:pPr marL="244901">
              <a:lnSpc>
                <a:spcPts val="1768"/>
              </a:lnSpc>
              <a:spcBef>
                <a:spcPts val="3"/>
              </a:spcBef>
            </a:pPr>
            <a:r>
              <a:rPr sz="1486" spc="6" dirty="0">
                <a:solidFill>
                  <a:srgbClr val="808002"/>
                </a:solidFill>
                <a:latin typeface="Lucida Console"/>
                <a:cs typeface="Lucida Console"/>
              </a:rPr>
              <a:t>@PostMapping</a:t>
            </a:r>
            <a:r>
              <a:rPr sz="1486" spc="6" dirty="0">
                <a:latin typeface="Lucida Console"/>
                <a:cs typeface="Lucida Console"/>
              </a:rPr>
              <a:t>(</a:t>
            </a:r>
            <a:r>
              <a:rPr sz="1486" b="1" spc="6" dirty="0">
                <a:solidFill>
                  <a:srgbClr val="018001"/>
                </a:solidFill>
                <a:latin typeface="Lucida Sans Typewriter"/>
                <a:cs typeface="Lucida Sans Typewriter"/>
              </a:rPr>
              <a:t>"/users/"</a:t>
            </a:r>
            <a:r>
              <a:rPr sz="1486" spc="6" dirty="0">
                <a:latin typeface="Lucida Console"/>
                <a:cs typeface="Lucida Console"/>
              </a:rPr>
              <a:t>)</a:t>
            </a:r>
            <a:endParaRPr sz="1486" dirty="0">
              <a:latin typeface="Lucida Console"/>
              <a:cs typeface="Lucida Console"/>
            </a:endParaRPr>
          </a:p>
          <a:p>
            <a:pPr marL="244901">
              <a:lnSpc>
                <a:spcPts val="1768"/>
              </a:lnSpc>
            </a:pP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public </a:t>
            </a:r>
            <a:r>
              <a:rPr sz="1486" spc="6" dirty="0">
                <a:latin typeface="Lucida Console"/>
                <a:cs typeface="Lucida Console"/>
              </a:rPr>
              <a:t>User create(User </a:t>
            </a:r>
            <a:r>
              <a:rPr sz="1486" b="1" spc="6" dirty="0">
                <a:solidFill>
                  <a:srgbClr val="66187A"/>
                </a:solidFill>
                <a:latin typeface="Lucida Sans Typewriter"/>
                <a:cs typeface="Lucida Sans Typewriter"/>
              </a:rPr>
              <a:t>user</a:t>
            </a:r>
            <a:r>
              <a:rPr sz="1486" spc="6" dirty="0">
                <a:latin typeface="Lucida Console"/>
                <a:cs typeface="Lucida Console"/>
              </a:rPr>
              <a:t>) {</a:t>
            </a:r>
            <a:r>
              <a:rPr sz="1486" spc="-9" dirty="0">
                <a:latin typeface="Lucida Console"/>
                <a:cs typeface="Lucida Console"/>
              </a:rPr>
              <a:t> </a:t>
            </a:r>
            <a:r>
              <a:rPr sz="1486" spc="6" dirty="0">
                <a:latin typeface="Lucida Console"/>
                <a:cs typeface="Lucida Console"/>
              </a:rPr>
              <a:t>}</a:t>
            </a:r>
            <a:endParaRPr sz="1486" dirty="0">
              <a:latin typeface="Lucida Console"/>
              <a:cs typeface="Lucida Console"/>
            </a:endParaRPr>
          </a:p>
          <a:p>
            <a:pPr>
              <a:spcBef>
                <a:spcPts val="6"/>
              </a:spcBef>
            </a:pPr>
            <a:endParaRPr sz="1486" dirty="0">
              <a:latin typeface="Times New Roman"/>
              <a:cs typeface="Times New Roman"/>
            </a:endParaRPr>
          </a:p>
          <a:p>
            <a:pPr marL="244901">
              <a:lnSpc>
                <a:spcPts val="1768"/>
              </a:lnSpc>
              <a:spcBef>
                <a:spcPts val="3"/>
              </a:spcBef>
            </a:pPr>
            <a:r>
              <a:rPr sz="1486" spc="6" dirty="0">
                <a:solidFill>
                  <a:srgbClr val="808002"/>
                </a:solidFill>
                <a:latin typeface="Lucida Console"/>
                <a:cs typeface="Lucida Console"/>
              </a:rPr>
              <a:t>@PutMapping</a:t>
            </a:r>
            <a:r>
              <a:rPr sz="1486" spc="6" dirty="0">
                <a:latin typeface="Lucida Console"/>
                <a:cs typeface="Lucida Console"/>
              </a:rPr>
              <a:t>(</a:t>
            </a:r>
            <a:r>
              <a:rPr sz="1486" b="1" spc="6" dirty="0">
                <a:solidFill>
                  <a:srgbClr val="018001"/>
                </a:solidFill>
                <a:latin typeface="Lucida Sans Typewriter"/>
                <a:cs typeface="Lucida Sans Typewriter"/>
              </a:rPr>
              <a:t>"/users/{id}"</a:t>
            </a:r>
            <a:r>
              <a:rPr sz="1486" spc="6" dirty="0">
                <a:latin typeface="Lucida Console"/>
                <a:cs typeface="Lucida Console"/>
              </a:rPr>
              <a:t>)</a:t>
            </a:r>
            <a:endParaRPr sz="1486" dirty="0">
              <a:latin typeface="Lucida Console"/>
              <a:cs typeface="Lucida Console"/>
            </a:endParaRPr>
          </a:p>
          <a:p>
            <a:pPr marL="244901">
              <a:lnSpc>
                <a:spcPts val="1768"/>
              </a:lnSpc>
            </a:pP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public </a:t>
            </a:r>
            <a:r>
              <a:rPr sz="1486" spc="6" dirty="0">
                <a:latin typeface="Lucida Console"/>
                <a:cs typeface="Lucida Console"/>
              </a:rPr>
              <a:t>User update(</a:t>
            </a: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long </a:t>
            </a:r>
            <a:r>
              <a:rPr sz="1486" b="1" spc="6" dirty="0">
                <a:solidFill>
                  <a:srgbClr val="66187A"/>
                </a:solidFill>
                <a:latin typeface="Lucida Sans Typewriter"/>
                <a:cs typeface="Lucida Sans Typewriter"/>
              </a:rPr>
              <a:t>id</a:t>
            </a:r>
            <a:r>
              <a:rPr sz="1486" spc="6" dirty="0">
                <a:latin typeface="Lucida Console"/>
                <a:cs typeface="Lucida Console"/>
              </a:rPr>
              <a:t>, User </a:t>
            </a:r>
            <a:r>
              <a:rPr sz="1486" b="1" spc="6" dirty="0">
                <a:solidFill>
                  <a:srgbClr val="66187A"/>
                </a:solidFill>
                <a:latin typeface="Lucida Sans Typewriter"/>
                <a:cs typeface="Lucida Sans Typewriter"/>
              </a:rPr>
              <a:t>user</a:t>
            </a:r>
            <a:r>
              <a:rPr sz="1486" spc="6" dirty="0">
                <a:latin typeface="Lucida Console"/>
                <a:cs typeface="Lucida Console"/>
              </a:rPr>
              <a:t>) {</a:t>
            </a:r>
            <a:r>
              <a:rPr sz="1486" spc="-3" dirty="0">
                <a:latin typeface="Lucida Console"/>
                <a:cs typeface="Lucida Console"/>
              </a:rPr>
              <a:t> </a:t>
            </a:r>
            <a:r>
              <a:rPr sz="1486" spc="6" dirty="0">
                <a:latin typeface="Lucida Console"/>
                <a:cs typeface="Lucida Console"/>
              </a:rPr>
              <a:t>}</a:t>
            </a:r>
            <a:endParaRPr sz="1486" dirty="0">
              <a:latin typeface="Lucida Console"/>
              <a:cs typeface="Lucida Console"/>
            </a:endParaRPr>
          </a:p>
          <a:p>
            <a:pPr>
              <a:spcBef>
                <a:spcPts val="6"/>
              </a:spcBef>
            </a:pPr>
            <a:endParaRPr sz="1486" dirty="0">
              <a:latin typeface="Times New Roman"/>
              <a:cs typeface="Times New Roman"/>
            </a:endParaRPr>
          </a:p>
          <a:p>
            <a:pPr marL="244901">
              <a:lnSpc>
                <a:spcPts val="1768"/>
              </a:lnSpc>
              <a:spcBef>
                <a:spcPts val="3"/>
              </a:spcBef>
            </a:pPr>
            <a:r>
              <a:rPr sz="1486" spc="6" dirty="0">
                <a:solidFill>
                  <a:srgbClr val="808002"/>
                </a:solidFill>
                <a:latin typeface="Lucida Console"/>
                <a:cs typeface="Lucida Console"/>
              </a:rPr>
              <a:t>@DeleteMapping</a:t>
            </a:r>
            <a:r>
              <a:rPr sz="1486" spc="6" dirty="0">
                <a:latin typeface="Lucida Console"/>
                <a:cs typeface="Lucida Console"/>
              </a:rPr>
              <a:t>(</a:t>
            </a:r>
            <a:r>
              <a:rPr sz="1486" b="1" spc="6" dirty="0">
                <a:solidFill>
                  <a:srgbClr val="018001"/>
                </a:solidFill>
                <a:latin typeface="Lucida Sans Typewriter"/>
                <a:cs typeface="Lucida Sans Typewriter"/>
              </a:rPr>
              <a:t>"/users/{id}"</a:t>
            </a:r>
            <a:r>
              <a:rPr sz="1486" spc="6" dirty="0">
                <a:latin typeface="Lucida Console"/>
                <a:cs typeface="Lucida Console"/>
              </a:rPr>
              <a:t>)</a:t>
            </a:r>
            <a:endParaRPr sz="1486" dirty="0">
              <a:latin typeface="Lucida Console"/>
              <a:cs typeface="Lucida Console"/>
            </a:endParaRPr>
          </a:p>
          <a:p>
            <a:pPr marL="244901">
              <a:lnSpc>
                <a:spcPts val="1768"/>
              </a:lnSpc>
            </a:pP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public </a:t>
            </a:r>
            <a:r>
              <a:rPr sz="1486" spc="6" dirty="0">
                <a:latin typeface="Lucida Console"/>
                <a:cs typeface="Lucida Console"/>
              </a:rPr>
              <a:t>User delete(</a:t>
            </a: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long </a:t>
            </a:r>
            <a:r>
              <a:rPr sz="1486" b="1" spc="6" dirty="0">
                <a:solidFill>
                  <a:srgbClr val="66187A"/>
                </a:solidFill>
                <a:latin typeface="Lucida Sans Typewriter"/>
                <a:cs typeface="Lucida Sans Typewriter"/>
              </a:rPr>
              <a:t>id</a:t>
            </a:r>
            <a:r>
              <a:rPr sz="1486" spc="6" dirty="0">
                <a:latin typeface="Lucida Console"/>
                <a:cs typeface="Lucida Console"/>
              </a:rPr>
              <a:t>) {</a:t>
            </a:r>
            <a:r>
              <a:rPr sz="1486" spc="-15" dirty="0">
                <a:latin typeface="Lucida Console"/>
                <a:cs typeface="Lucida Console"/>
              </a:rPr>
              <a:t> </a:t>
            </a:r>
            <a:r>
              <a:rPr sz="1486" spc="6" dirty="0">
                <a:latin typeface="Lucida Console"/>
                <a:cs typeface="Lucida Console"/>
              </a:rPr>
              <a:t>}</a:t>
            </a:r>
            <a:endParaRPr sz="1486" dirty="0">
              <a:latin typeface="Lucida Console"/>
              <a:cs typeface="Lucida Console"/>
            </a:endParaRPr>
          </a:p>
          <a:p>
            <a:pPr>
              <a:spcBef>
                <a:spcPts val="6"/>
              </a:spcBef>
            </a:pPr>
            <a:endParaRPr sz="1486" dirty="0">
              <a:latin typeface="Times New Roman"/>
              <a:cs typeface="Times New Roman"/>
            </a:endParaRPr>
          </a:p>
          <a:p>
            <a:pPr marL="130537">
              <a:spcBef>
                <a:spcPts val="3"/>
              </a:spcBef>
            </a:pPr>
            <a:r>
              <a:rPr sz="1486" spc="6" dirty="0">
                <a:latin typeface="Lucida Console"/>
                <a:cs typeface="Lucida Console"/>
              </a:rPr>
              <a:t>}</a:t>
            </a:r>
            <a:endParaRPr sz="1486" dirty="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24486" y="1327920"/>
            <a:ext cx="6138984" cy="4076317"/>
          </a:xfrm>
          <a:prstGeom prst="rect">
            <a:avLst/>
          </a:prstGeom>
          <a:solidFill>
            <a:srgbClr val="F6F9F9"/>
          </a:solidFill>
          <a:ln w="10470">
            <a:solidFill>
              <a:srgbClr val="000000"/>
            </a:solidFill>
          </a:ln>
        </p:spPr>
        <p:txBody>
          <a:bodyPr vert="horz" wrap="square" lIns="0" tIns="770" rIns="0" bIns="0" rtlCol="0">
            <a:spAutoFit/>
          </a:bodyPr>
          <a:lstStyle/>
          <a:p>
            <a:pPr>
              <a:spcBef>
                <a:spcPts val="6"/>
              </a:spcBef>
            </a:pPr>
            <a:endParaRPr sz="1152" dirty="0">
              <a:latin typeface="Times New Roman"/>
              <a:cs typeface="Times New Roman"/>
            </a:endParaRPr>
          </a:p>
          <a:p>
            <a:pPr marL="130151">
              <a:lnSpc>
                <a:spcPts val="1768"/>
              </a:lnSpc>
            </a:pPr>
            <a:r>
              <a:rPr sz="1486" spc="6" dirty="0">
                <a:solidFill>
                  <a:srgbClr val="808002"/>
                </a:solidFill>
                <a:latin typeface="Lucida Console"/>
                <a:cs typeface="Lucida Console"/>
              </a:rPr>
              <a:t>@RestController</a:t>
            </a:r>
            <a:endParaRPr sz="1486" dirty="0">
              <a:latin typeface="Lucida Console"/>
              <a:cs typeface="Lucida Console"/>
            </a:endParaRPr>
          </a:p>
          <a:p>
            <a:pPr marL="130151">
              <a:lnSpc>
                <a:spcPts val="1768"/>
              </a:lnSpc>
            </a:pP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public class </a:t>
            </a:r>
            <a:r>
              <a:rPr sz="1486" spc="6" dirty="0">
                <a:latin typeface="Lucida Console"/>
                <a:cs typeface="Lucida Console"/>
              </a:rPr>
              <a:t>UserController</a:t>
            </a:r>
            <a:r>
              <a:rPr sz="1486" spc="-9" dirty="0">
                <a:latin typeface="Lucida Console"/>
                <a:cs typeface="Lucida Console"/>
              </a:rPr>
              <a:t> </a:t>
            </a:r>
            <a:r>
              <a:rPr sz="1486" spc="6" dirty="0">
                <a:latin typeface="Lucida Console"/>
                <a:cs typeface="Lucida Console"/>
              </a:rPr>
              <a:t>{</a:t>
            </a:r>
            <a:endParaRPr sz="1486" dirty="0">
              <a:latin typeface="Lucida Console"/>
              <a:cs typeface="Lucida Console"/>
            </a:endParaRPr>
          </a:p>
          <a:p>
            <a:pPr>
              <a:spcBef>
                <a:spcPts val="6"/>
              </a:spcBef>
            </a:pPr>
            <a:endParaRPr sz="1486" dirty="0">
              <a:latin typeface="Times New Roman"/>
              <a:cs typeface="Times New Roman"/>
            </a:endParaRPr>
          </a:p>
          <a:p>
            <a:pPr marL="244901">
              <a:lnSpc>
                <a:spcPts val="1768"/>
              </a:lnSpc>
              <a:spcBef>
                <a:spcPts val="3"/>
              </a:spcBef>
            </a:pPr>
            <a:r>
              <a:rPr sz="1486" spc="6" dirty="0">
                <a:solidFill>
                  <a:srgbClr val="808002"/>
                </a:solidFill>
                <a:latin typeface="Lucida Console"/>
                <a:cs typeface="Lucida Console"/>
              </a:rPr>
              <a:t>@GetMapping</a:t>
            </a:r>
            <a:r>
              <a:rPr sz="1486" spc="6" dirty="0">
                <a:latin typeface="Lucida Console"/>
                <a:cs typeface="Lucida Console"/>
              </a:rPr>
              <a:t>(</a:t>
            </a:r>
            <a:r>
              <a:rPr sz="1486" b="1" spc="6" dirty="0">
                <a:solidFill>
                  <a:srgbClr val="018001"/>
                </a:solidFill>
                <a:latin typeface="Lucida Sans Typewriter"/>
                <a:cs typeface="Lucida Sans Typewriter"/>
              </a:rPr>
              <a:t>"/users/{id}"</a:t>
            </a:r>
            <a:r>
              <a:rPr sz="1486" spc="6" dirty="0">
                <a:latin typeface="Lucida Console"/>
                <a:cs typeface="Lucida Console"/>
              </a:rPr>
              <a:t>)</a:t>
            </a:r>
            <a:endParaRPr sz="1486" dirty="0">
              <a:latin typeface="Lucida Console"/>
              <a:cs typeface="Lucida Console"/>
            </a:endParaRPr>
          </a:p>
          <a:p>
            <a:pPr marL="244901">
              <a:lnSpc>
                <a:spcPts val="1768"/>
              </a:lnSpc>
            </a:pP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public </a:t>
            </a:r>
            <a:r>
              <a:rPr sz="1486" spc="6" dirty="0">
                <a:solidFill>
                  <a:srgbClr val="011480"/>
                </a:solidFill>
                <a:latin typeface="Lucida Console"/>
                <a:cs typeface="Lucida Console"/>
              </a:rPr>
              <a:t>Mono</a:t>
            </a:r>
            <a:r>
              <a:rPr sz="1486" spc="6" dirty="0">
                <a:latin typeface="Lucida Console"/>
                <a:cs typeface="Lucida Console"/>
              </a:rPr>
              <a:t>&lt;User&gt; get(</a:t>
            </a: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long </a:t>
            </a:r>
            <a:r>
              <a:rPr sz="1486" b="1" spc="6" dirty="0">
                <a:solidFill>
                  <a:srgbClr val="66187A"/>
                </a:solidFill>
                <a:latin typeface="Lucida Sans Typewriter"/>
                <a:cs typeface="Lucida Sans Typewriter"/>
              </a:rPr>
              <a:t>id</a:t>
            </a:r>
            <a:r>
              <a:rPr sz="1486" spc="6" dirty="0">
                <a:latin typeface="Lucida Console"/>
                <a:cs typeface="Lucida Console"/>
              </a:rPr>
              <a:t>) {</a:t>
            </a:r>
            <a:r>
              <a:rPr sz="1486" spc="-15" dirty="0">
                <a:latin typeface="Lucida Console"/>
                <a:cs typeface="Lucida Console"/>
              </a:rPr>
              <a:t> </a:t>
            </a:r>
            <a:r>
              <a:rPr sz="1486" spc="6" dirty="0">
                <a:latin typeface="Lucida Console"/>
                <a:cs typeface="Lucida Console"/>
              </a:rPr>
              <a:t>}</a:t>
            </a:r>
            <a:endParaRPr sz="1486" dirty="0">
              <a:latin typeface="Lucida Console"/>
              <a:cs typeface="Lucida Console"/>
            </a:endParaRPr>
          </a:p>
          <a:p>
            <a:pPr>
              <a:spcBef>
                <a:spcPts val="6"/>
              </a:spcBef>
            </a:pPr>
            <a:endParaRPr sz="1486" dirty="0">
              <a:latin typeface="Times New Roman"/>
              <a:cs typeface="Times New Roman"/>
            </a:endParaRPr>
          </a:p>
          <a:p>
            <a:pPr marL="244901">
              <a:lnSpc>
                <a:spcPts val="1768"/>
              </a:lnSpc>
              <a:spcBef>
                <a:spcPts val="3"/>
              </a:spcBef>
            </a:pPr>
            <a:r>
              <a:rPr sz="1486" spc="6" dirty="0">
                <a:solidFill>
                  <a:srgbClr val="808002"/>
                </a:solidFill>
                <a:latin typeface="Lucida Console"/>
                <a:cs typeface="Lucida Console"/>
              </a:rPr>
              <a:t>@PostMapping</a:t>
            </a:r>
            <a:r>
              <a:rPr sz="1486" spc="6" dirty="0">
                <a:latin typeface="Lucida Console"/>
                <a:cs typeface="Lucida Console"/>
              </a:rPr>
              <a:t>(</a:t>
            </a:r>
            <a:r>
              <a:rPr sz="1486" b="1" spc="6" dirty="0">
                <a:solidFill>
                  <a:srgbClr val="018001"/>
                </a:solidFill>
                <a:latin typeface="Lucida Sans Typewriter"/>
                <a:cs typeface="Lucida Sans Typewriter"/>
              </a:rPr>
              <a:t>"/users/"</a:t>
            </a:r>
            <a:r>
              <a:rPr sz="1486" spc="6" dirty="0">
                <a:latin typeface="Lucida Console"/>
                <a:cs typeface="Lucida Console"/>
              </a:rPr>
              <a:t>)</a:t>
            </a:r>
            <a:endParaRPr sz="1486" dirty="0">
              <a:latin typeface="Lucida Console"/>
              <a:cs typeface="Lucida Console"/>
            </a:endParaRPr>
          </a:p>
          <a:p>
            <a:pPr marL="244901">
              <a:lnSpc>
                <a:spcPts val="1768"/>
              </a:lnSpc>
            </a:pP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public </a:t>
            </a:r>
            <a:r>
              <a:rPr sz="1486" spc="6" dirty="0">
                <a:solidFill>
                  <a:srgbClr val="011480"/>
                </a:solidFill>
                <a:latin typeface="Lucida Console"/>
                <a:cs typeface="Lucida Console"/>
              </a:rPr>
              <a:t>Mono</a:t>
            </a:r>
            <a:r>
              <a:rPr sz="1486" spc="6" dirty="0">
                <a:latin typeface="Lucida Console"/>
                <a:cs typeface="Lucida Console"/>
              </a:rPr>
              <a:t>&lt;User&gt; create(</a:t>
            </a:r>
            <a:r>
              <a:rPr sz="1486" spc="6" dirty="0">
                <a:solidFill>
                  <a:srgbClr val="011480"/>
                </a:solidFill>
                <a:latin typeface="Lucida Console"/>
                <a:cs typeface="Lucida Console"/>
              </a:rPr>
              <a:t>Mono&lt;</a:t>
            </a:r>
            <a:r>
              <a:rPr sz="1486" spc="6" dirty="0">
                <a:latin typeface="Lucida Console"/>
                <a:cs typeface="Lucida Console"/>
              </a:rPr>
              <a:t>User&gt; </a:t>
            </a:r>
            <a:r>
              <a:rPr sz="1486" b="1" spc="6" dirty="0">
                <a:solidFill>
                  <a:srgbClr val="66187A"/>
                </a:solidFill>
                <a:latin typeface="Lucida Sans Typewriter"/>
                <a:cs typeface="Lucida Sans Typewriter"/>
              </a:rPr>
              <a:t>user</a:t>
            </a:r>
            <a:r>
              <a:rPr sz="1486" spc="6" dirty="0">
                <a:latin typeface="Lucida Console"/>
                <a:cs typeface="Lucida Console"/>
              </a:rPr>
              <a:t>) {</a:t>
            </a:r>
            <a:r>
              <a:rPr sz="1486" spc="3" dirty="0">
                <a:latin typeface="Lucida Console"/>
                <a:cs typeface="Lucida Console"/>
              </a:rPr>
              <a:t> </a:t>
            </a:r>
            <a:r>
              <a:rPr sz="1486" spc="6" dirty="0">
                <a:latin typeface="Lucida Console"/>
                <a:cs typeface="Lucida Console"/>
              </a:rPr>
              <a:t>}</a:t>
            </a:r>
            <a:endParaRPr sz="1486" dirty="0">
              <a:latin typeface="Lucida Console"/>
              <a:cs typeface="Lucida Console"/>
            </a:endParaRPr>
          </a:p>
          <a:p>
            <a:pPr>
              <a:spcBef>
                <a:spcPts val="6"/>
              </a:spcBef>
            </a:pPr>
            <a:endParaRPr sz="1486" dirty="0">
              <a:latin typeface="Times New Roman"/>
              <a:cs typeface="Times New Roman"/>
            </a:endParaRPr>
          </a:p>
          <a:p>
            <a:pPr marL="244901">
              <a:lnSpc>
                <a:spcPts val="1768"/>
              </a:lnSpc>
              <a:spcBef>
                <a:spcPts val="3"/>
              </a:spcBef>
            </a:pPr>
            <a:r>
              <a:rPr sz="1486" spc="6" dirty="0">
                <a:solidFill>
                  <a:srgbClr val="808002"/>
                </a:solidFill>
                <a:latin typeface="Lucida Console"/>
                <a:cs typeface="Lucida Console"/>
              </a:rPr>
              <a:t>@PutMapping</a:t>
            </a:r>
            <a:r>
              <a:rPr sz="1486" spc="6" dirty="0">
                <a:latin typeface="Lucida Console"/>
                <a:cs typeface="Lucida Console"/>
              </a:rPr>
              <a:t>(</a:t>
            </a:r>
            <a:r>
              <a:rPr sz="1486" b="1" spc="6" dirty="0">
                <a:solidFill>
                  <a:srgbClr val="018001"/>
                </a:solidFill>
                <a:latin typeface="Lucida Sans Typewriter"/>
                <a:cs typeface="Lucida Sans Typewriter"/>
              </a:rPr>
              <a:t>"/users/{id}"</a:t>
            </a:r>
            <a:r>
              <a:rPr sz="1486" spc="6" dirty="0">
                <a:latin typeface="Lucida Console"/>
                <a:cs typeface="Lucida Console"/>
              </a:rPr>
              <a:t>)</a:t>
            </a:r>
            <a:endParaRPr sz="1486" dirty="0">
              <a:latin typeface="Lucida Console"/>
              <a:cs typeface="Lucida Console"/>
            </a:endParaRPr>
          </a:p>
          <a:p>
            <a:pPr marL="244901">
              <a:lnSpc>
                <a:spcPts val="1749"/>
              </a:lnSpc>
            </a:pP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public </a:t>
            </a:r>
            <a:r>
              <a:rPr sz="1486" spc="6" dirty="0">
                <a:solidFill>
                  <a:srgbClr val="011480"/>
                </a:solidFill>
                <a:latin typeface="Lucida Console"/>
                <a:cs typeface="Lucida Console"/>
              </a:rPr>
              <a:t>Mono</a:t>
            </a:r>
            <a:r>
              <a:rPr sz="1486" spc="6" dirty="0">
                <a:latin typeface="Lucida Console"/>
                <a:cs typeface="Lucida Console"/>
              </a:rPr>
              <a:t>&lt;User&gt; update(</a:t>
            </a: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long</a:t>
            </a:r>
            <a:r>
              <a:rPr sz="1486" b="1" spc="-12" dirty="0">
                <a:solidFill>
                  <a:srgbClr val="011480"/>
                </a:solidFill>
                <a:latin typeface="Lucida Sans Typewriter"/>
                <a:cs typeface="Lucida Sans Typewriter"/>
              </a:rPr>
              <a:t> </a:t>
            </a:r>
            <a:r>
              <a:rPr sz="1486" b="1" spc="6" dirty="0">
                <a:solidFill>
                  <a:srgbClr val="66187A"/>
                </a:solidFill>
                <a:latin typeface="Lucida Sans Typewriter"/>
                <a:cs typeface="Lucida Sans Typewriter"/>
              </a:rPr>
              <a:t>id</a:t>
            </a:r>
            <a:r>
              <a:rPr sz="1486" spc="6" dirty="0">
                <a:latin typeface="Lucida Console"/>
                <a:cs typeface="Lucida Console"/>
              </a:rPr>
              <a:t>,</a:t>
            </a:r>
            <a:r>
              <a:rPr lang="en-US" sz="1486" spc="6" dirty="0">
                <a:latin typeface="Lucida Console"/>
                <a:cs typeface="Lucida Console"/>
              </a:rPr>
              <a:t> </a:t>
            </a:r>
            <a:r>
              <a:rPr sz="1486" spc="6" dirty="0">
                <a:solidFill>
                  <a:srgbClr val="011480"/>
                </a:solidFill>
                <a:latin typeface="Lucida Console"/>
                <a:cs typeface="Lucida Console"/>
              </a:rPr>
              <a:t>Mono&lt;</a:t>
            </a:r>
            <a:r>
              <a:rPr sz="1486" spc="6" dirty="0">
                <a:latin typeface="Lucida Console"/>
                <a:cs typeface="Lucida Console"/>
              </a:rPr>
              <a:t>User&gt; </a:t>
            </a:r>
            <a:r>
              <a:rPr sz="1486" b="1" spc="6" dirty="0">
                <a:solidFill>
                  <a:srgbClr val="66187A"/>
                </a:solidFill>
                <a:latin typeface="Lucida Sans Typewriter"/>
                <a:cs typeface="Lucida Sans Typewriter"/>
              </a:rPr>
              <a:t>user</a:t>
            </a:r>
            <a:r>
              <a:rPr sz="1486" spc="6" dirty="0">
                <a:latin typeface="Lucida Console"/>
                <a:cs typeface="Lucida Console"/>
              </a:rPr>
              <a:t>) {</a:t>
            </a:r>
            <a:r>
              <a:rPr sz="1486" spc="-33" dirty="0">
                <a:latin typeface="Lucida Console"/>
                <a:cs typeface="Lucida Console"/>
              </a:rPr>
              <a:t> </a:t>
            </a:r>
            <a:r>
              <a:rPr sz="1486" spc="6" dirty="0">
                <a:latin typeface="Lucida Console"/>
                <a:cs typeface="Lucida Console"/>
              </a:rPr>
              <a:t>}</a:t>
            </a:r>
            <a:endParaRPr sz="1486" dirty="0">
              <a:latin typeface="Lucida Console"/>
              <a:cs typeface="Lucida Console"/>
            </a:endParaRPr>
          </a:p>
          <a:p>
            <a:pPr>
              <a:spcBef>
                <a:spcPts val="6"/>
              </a:spcBef>
            </a:pPr>
            <a:endParaRPr sz="1486" dirty="0">
              <a:latin typeface="Times New Roman"/>
              <a:cs typeface="Times New Roman"/>
            </a:endParaRPr>
          </a:p>
          <a:p>
            <a:pPr marL="244901">
              <a:lnSpc>
                <a:spcPts val="1768"/>
              </a:lnSpc>
              <a:spcBef>
                <a:spcPts val="3"/>
              </a:spcBef>
            </a:pPr>
            <a:r>
              <a:rPr sz="1486" spc="6" dirty="0">
                <a:solidFill>
                  <a:srgbClr val="808002"/>
                </a:solidFill>
                <a:latin typeface="Lucida Console"/>
                <a:cs typeface="Lucida Console"/>
              </a:rPr>
              <a:t>@DeleteMapping</a:t>
            </a:r>
            <a:r>
              <a:rPr sz="1486" spc="6" dirty="0">
                <a:latin typeface="Lucida Console"/>
                <a:cs typeface="Lucida Console"/>
              </a:rPr>
              <a:t>(</a:t>
            </a:r>
            <a:r>
              <a:rPr sz="1486" b="1" spc="6" dirty="0">
                <a:solidFill>
                  <a:srgbClr val="018001"/>
                </a:solidFill>
                <a:latin typeface="Lucida Sans Typewriter"/>
                <a:cs typeface="Lucida Sans Typewriter"/>
              </a:rPr>
              <a:t>"/users/{id}"</a:t>
            </a:r>
            <a:r>
              <a:rPr sz="1486" spc="6" dirty="0">
                <a:latin typeface="Lucida Console"/>
                <a:cs typeface="Lucida Console"/>
              </a:rPr>
              <a:t>)</a:t>
            </a:r>
            <a:endParaRPr sz="1486" dirty="0">
              <a:latin typeface="Lucida Console"/>
              <a:cs typeface="Lucida Console"/>
            </a:endParaRPr>
          </a:p>
          <a:p>
            <a:pPr marL="244901">
              <a:lnSpc>
                <a:spcPts val="1768"/>
              </a:lnSpc>
            </a:pP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public </a:t>
            </a:r>
            <a:r>
              <a:rPr sz="1486" spc="6" dirty="0">
                <a:solidFill>
                  <a:srgbClr val="011480"/>
                </a:solidFill>
                <a:latin typeface="Lucida Console"/>
                <a:cs typeface="Lucida Console"/>
              </a:rPr>
              <a:t>Mono</a:t>
            </a:r>
            <a:r>
              <a:rPr sz="1486" spc="6" dirty="0">
                <a:latin typeface="Lucida Console"/>
                <a:cs typeface="Lucida Console"/>
              </a:rPr>
              <a:t>&lt;User&gt; delete(</a:t>
            </a:r>
            <a:r>
              <a:rPr sz="1486" b="1" spc="6" dirty="0">
                <a:solidFill>
                  <a:srgbClr val="011480"/>
                </a:solidFill>
                <a:latin typeface="Lucida Sans Typewriter"/>
                <a:cs typeface="Lucida Sans Typewriter"/>
              </a:rPr>
              <a:t>long </a:t>
            </a:r>
            <a:r>
              <a:rPr sz="1486" b="1" spc="6" dirty="0">
                <a:solidFill>
                  <a:srgbClr val="66187A"/>
                </a:solidFill>
                <a:latin typeface="Lucida Sans Typewriter"/>
                <a:cs typeface="Lucida Sans Typewriter"/>
              </a:rPr>
              <a:t>id</a:t>
            </a:r>
            <a:r>
              <a:rPr sz="1486" spc="6" dirty="0">
                <a:latin typeface="Lucida Console"/>
                <a:cs typeface="Lucida Console"/>
              </a:rPr>
              <a:t>) {</a:t>
            </a:r>
            <a:r>
              <a:rPr sz="1486" spc="-9" dirty="0">
                <a:latin typeface="Lucida Console"/>
                <a:cs typeface="Lucida Console"/>
              </a:rPr>
              <a:t> </a:t>
            </a:r>
            <a:r>
              <a:rPr sz="1486" spc="6" dirty="0">
                <a:latin typeface="Lucida Console"/>
                <a:cs typeface="Lucida Console"/>
              </a:rPr>
              <a:t>}</a:t>
            </a:r>
            <a:endParaRPr sz="1486" dirty="0">
              <a:latin typeface="Lucida Console"/>
              <a:cs typeface="Lucida Console"/>
            </a:endParaRPr>
          </a:p>
          <a:p>
            <a:pPr>
              <a:spcBef>
                <a:spcPts val="6"/>
              </a:spcBef>
            </a:pPr>
            <a:endParaRPr sz="1486" dirty="0">
              <a:latin typeface="Times New Roman"/>
              <a:cs typeface="Times New Roman"/>
            </a:endParaRPr>
          </a:p>
          <a:p>
            <a:pPr marL="130151">
              <a:spcBef>
                <a:spcPts val="3"/>
              </a:spcBef>
            </a:pPr>
            <a:r>
              <a:rPr sz="1486" spc="6" dirty="0">
                <a:latin typeface="Lucida Console"/>
                <a:cs typeface="Lucida Console"/>
              </a:rPr>
              <a:t>}</a:t>
            </a:r>
            <a:endParaRPr sz="1486" dirty="0">
              <a:latin typeface="Lucida Console"/>
              <a:cs typeface="Lucida Console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706974" y="221757"/>
            <a:ext cx="4336525" cy="692494"/>
          </a:xfrm>
        </p:spPr>
        <p:txBody>
          <a:bodyPr>
            <a:noAutofit/>
          </a:bodyPr>
          <a:lstStyle/>
          <a:p>
            <a:r>
              <a:rPr lang="en-US" sz="5000" b="1" dirty="0">
                <a:latin typeface="Verdana" charset="0"/>
                <a:ea typeface="Verdana" charset="0"/>
                <a:cs typeface="Verdana" charset="0"/>
              </a:rPr>
              <a:t>spring-web</a:t>
            </a:r>
          </a:p>
        </p:txBody>
      </p:sp>
      <p:sp>
        <p:nvSpPr>
          <p:cNvPr id="15" name="Title 13"/>
          <p:cNvSpPr txBox="1">
            <a:spLocks/>
          </p:cNvSpPr>
          <p:nvPr/>
        </p:nvSpPr>
        <p:spPr>
          <a:xfrm>
            <a:off x="6190622" y="221757"/>
            <a:ext cx="5606712" cy="692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Verdana" charset="0"/>
                <a:ea typeface="Verdana" charset="0"/>
                <a:cs typeface="Verdana" charset="0"/>
              </a:rPr>
              <a:t>spring-</a:t>
            </a:r>
            <a:r>
              <a:rPr lang="en-US" sz="5000" b="1" dirty="0" err="1">
                <a:latin typeface="Verdana" charset="0"/>
                <a:ea typeface="Verdana" charset="0"/>
                <a:cs typeface="Verdana" charset="0"/>
              </a:rPr>
              <a:t>webflux</a:t>
            </a:r>
            <a:endParaRPr lang="en-US" sz="5000" b="1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753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7308" y="196834"/>
            <a:ext cx="10521211" cy="6463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3" name="object 3"/>
          <p:cNvSpPr/>
          <p:nvPr/>
        </p:nvSpPr>
        <p:spPr>
          <a:xfrm>
            <a:off x="7143777" y="516301"/>
            <a:ext cx="960968" cy="951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5364449" y="71570"/>
            <a:ext cx="3933050" cy="38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486" spc="6" dirty="0">
                <a:latin typeface="Arial"/>
                <a:cs typeface="Arial"/>
              </a:rPr>
              <a:t>Data</a:t>
            </a:r>
            <a:r>
              <a:rPr lang="en-US" sz="2486" spc="6" dirty="0">
                <a:latin typeface="Arial"/>
                <a:cs typeface="Arial"/>
              </a:rPr>
              <a:t>b</a:t>
            </a:r>
            <a:r>
              <a:rPr sz="2486" spc="6" dirty="0">
                <a:latin typeface="Arial"/>
                <a:cs typeface="Arial"/>
              </a:rPr>
              <a:t>ase </a:t>
            </a:r>
            <a:r>
              <a:rPr sz="2486" spc="18" dirty="0">
                <a:latin typeface="Arial"/>
                <a:cs typeface="Arial"/>
              </a:rPr>
              <a:t>Connection</a:t>
            </a:r>
            <a:r>
              <a:rPr sz="2486" spc="-21" dirty="0">
                <a:latin typeface="Arial"/>
                <a:cs typeface="Arial"/>
              </a:rPr>
              <a:t> </a:t>
            </a:r>
            <a:r>
              <a:rPr sz="2486" spc="3" dirty="0">
                <a:latin typeface="Arial"/>
                <a:cs typeface="Arial"/>
              </a:rPr>
              <a:t>Pipe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02333" y="2618290"/>
            <a:ext cx="899655" cy="908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1856580" y="3526820"/>
            <a:ext cx="3226841" cy="38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486" spc="3" dirty="0">
                <a:latin typeface="Arial"/>
                <a:cs typeface="Arial"/>
              </a:rPr>
              <a:t>Gitter </a:t>
            </a:r>
            <a:r>
              <a:rPr sz="2486" spc="18" dirty="0">
                <a:latin typeface="Arial"/>
                <a:cs typeface="Arial"/>
              </a:rPr>
              <a:t>Connection</a:t>
            </a:r>
            <a:r>
              <a:rPr sz="2486" spc="-9" dirty="0">
                <a:latin typeface="Arial"/>
                <a:cs typeface="Arial"/>
              </a:rPr>
              <a:t> </a:t>
            </a:r>
            <a:r>
              <a:rPr sz="2486" spc="3" dirty="0">
                <a:latin typeface="Arial"/>
                <a:cs typeface="Arial"/>
              </a:rPr>
              <a:t>Pipe</a:t>
            </a:r>
            <a:endParaRPr sz="2486" dirty="0">
              <a:latin typeface="Arial"/>
              <a:cs typeface="Arial"/>
            </a:endParaRPr>
          </a:p>
        </p:txBody>
      </p:sp>
      <p:sp>
        <p:nvSpPr>
          <p:cNvPr id="33" name="object 3"/>
          <p:cNvSpPr/>
          <p:nvPr/>
        </p:nvSpPr>
        <p:spPr>
          <a:xfrm flipH="1">
            <a:off x="7687670" y="3729713"/>
            <a:ext cx="834150" cy="669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"/>
          <p:cNvSpPr/>
          <p:nvPr/>
        </p:nvSpPr>
        <p:spPr>
          <a:xfrm>
            <a:off x="4683511" y="5091163"/>
            <a:ext cx="799820" cy="774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Rectangle 34"/>
          <p:cNvSpPr/>
          <p:nvPr/>
        </p:nvSpPr>
        <p:spPr>
          <a:xfrm>
            <a:off x="8535006" y="3380598"/>
            <a:ext cx="3274230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01"/>
            <a:r>
              <a:rPr lang="en-US" sz="2490" spc="3" dirty="0">
                <a:latin typeface="Arial"/>
                <a:cs typeface="Arial"/>
              </a:rPr>
              <a:t>Message source Pipe</a:t>
            </a:r>
            <a:endParaRPr lang="en-US" sz="249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43046" y="4615649"/>
            <a:ext cx="1740285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01"/>
            <a:r>
              <a:rPr lang="en-US" sz="2490" spc="3" dirty="0">
                <a:latin typeface="Arial"/>
                <a:cs typeface="Arial"/>
              </a:rPr>
              <a:t>Client Pipe</a:t>
            </a:r>
            <a:endParaRPr lang="en-US" sz="2490" dirty="0">
              <a:latin typeface="Arial"/>
              <a:cs typeface="Arial"/>
            </a:endParaRPr>
          </a:p>
        </p:txBody>
      </p:sp>
      <p:sp>
        <p:nvSpPr>
          <p:cNvPr id="72" name="L-Shape 71"/>
          <p:cNvSpPr/>
          <p:nvPr/>
        </p:nvSpPr>
        <p:spPr>
          <a:xfrm flipH="1">
            <a:off x="2751316" y="5709649"/>
            <a:ext cx="4853816" cy="609105"/>
          </a:xfrm>
          <a:prstGeom prst="corner">
            <a:avLst>
              <a:gd name="adj1" fmla="val 51169"/>
              <a:gd name="adj2" fmla="val 53648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59444" y="3618356"/>
            <a:ext cx="345687" cy="8681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1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8152" y="353007"/>
            <a:ext cx="4548029" cy="1758111"/>
          </a:xfrm>
          <a:prstGeom prst="rect">
            <a:avLst/>
          </a:prstGeom>
        </p:spPr>
        <p:txBody>
          <a:bodyPr vert="horz" wrap="square" lIns="0" tIns="643828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sz="7200" spc="-82" dirty="0">
                <a:latin typeface="Arial" charset="0"/>
                <a:ea typeface="Arial" charset="0"/>
                <a:cs typeface="Arial" charset="0"/>
              </a:rPr>
              <a:t>Thank</a:t>
            </a:r>
            <a:r>
              <a:rPr sz="7200" spc="-33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sz="7200" spc="121" dirty="0">
                <a:latin typeface="Arial" charset="0"/>
                <a:ea typeface="Arial" charset="0"/>
                <a:cs typeface="Arial" charset="0"/>
              </a:rPr>
              <a:t>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69BDB-ECD8-4AC9-AD65-EBC37542A585}"/>
              </a:ext>
            </a:extLst>
          </p:cNvPr>
          <p:cNvSpPr/>
          <p:nvPr/>
        </p:nvSpPr>
        <p:spPr>
          <a:xfrm>
            <a:off x="1401423" y="3278937"/>
            <a:ext cx="3987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https://github.com/egor-kiryanov/rxjava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896403-A2D7-4D8A-99D9-2692CE35CD78}"/>
              </a:ext>
            </a:extLst>
          </p:cNvPr>
          <p:cNvSpPr/>
          <p:nvPr/>
        </p:nvSpPr>
        <p:spPr>
          <a:xfrm>
            <a:off x="1401422" y="4057444"/>
            <a:ext cx="6408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https://github.com/egor-kiryanov/get-reactive-with-spring5-demo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7EE64-BFBE-4EAC-9217-38044329AD51}"/>
              </a:ext>
            </a:extLst>
          </p:cNvPr>
          <p:cNvSpPr/>
          <p:nvPr/>
        </p:nvSpPr>
        <p:spPr>
          <a:xfrm>
            <a:off x="5388477" y="3278937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- 1 first part (</a:t>
            </a:r>
            <a:r>
              <a:rPr lang="en-US" dirty="0" err="1"/>
              <a:t>rxjava</a:t>
            </a:r>
            <a:r>
              <a:rPr lang="en-US" dirty="0"/>
              <a:t> examples)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1C3D83-B6B1-4ED1-B554-6AC323EF7E6D}"/>
              </a:ext>
            </a:extLst>
          </p:cNvPr>
          <p:cNvSpPr/>
          <p:nvPr/>
        </p:nvSpPr>
        <p:spPr>
          <a:xfrm>
            <a:off x="7809723" y="4055116"/>
            <a:ext cx="298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- 2 second part (reactive chat)</a:t>
            </a:r>
          </a:p>
        </p:txBody>
      </p:sp>
    </p:spTree>
    <p:extLst>
      <p:ext uri="{BB962C8B-B14F-4D97-AF65-F5344CB8AC3E}">
        <p14:creationId xmlns:p14="http://schemas.microsoft.com/office/powerpoint/2010/main" val="204805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360" y="427891"/>
            <a:ext cx="7393781" cy="5897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69658">
              <a:lnSpc>
                <a:spcPct val="100000"/>
              </a:lnSpc>
            </a:pPr>
            <a:r>
              <a:rPr sz="3832" spc="-53" dirty="0"/>
              <a:t>Some </a:t>
            </a:r>
            <a:r>
              <a:rPr sz="3832" spc="35" dirty="0"/>
              <a:t>open-source </a:t>
            </a:r>
            <a:r>
              <a:rPr sz="3832" spc="-102" dirty="0"/>
              <a:t>Rx</a:t>
            </a:r>
            <a:r>
              <a:rPr sz="3832" spc="-25" dirty="0"/>
              <a:t> </a:t>
            </a:r>
            <a:r>
              <a:rPr sz="3832" spc="25" dirty="0"/>
              <a:t>libraries</a:t>
            </a:r>
            <a:endParaRPr sz="3832"/>
          </a:p>
        </p:txBody>
      </p:sp>
      <p:sp>
        <p:nvSpPr>
          <p:cNvPr id="3" name="object 3"/>
          <p:cNvSpPr txBox="1"/>
          <p:nvPr/>
        </p:nvSpPr>
        <p:spPr>
          <a:xfrm>
            <a:off x="1696196" y="2021038"/>
            <a:ext cx="145107" cy="308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004" spc="299" dirty="0">
                <a:latin typeface="Arial"/>
                <a:cs typeface="Arial"/>
              </a:rPr>
              <a:t>•</a:t>
            </a:r>
            <a:endParaRPr sz="2004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9415" y="1964532"/>
            <a:ext cx="1149697" cy="41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672" dirty="0">
                <a:latin typeface="Arial"/>
                <a:cs typeface="Arial"/>
              </a:rPr>
              <a:t>RxJava</a:t>
            </a:r>
            <a:endParaRPr sz="2672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8201" y="2783557"/>
            <a:ext cx="107156" cy="308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004" dirty="0">
                <a:latin typeface="Arial"/>
                <a:cs typeface="Arial"/>
              </a:rPr>
              <a:t>•</a:t>
            </a:r>
            <a:endParaRPr sz="200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9413" y="2698349"/>
            <a:ext cx="4883646" cy="41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672" dirty="0">
                <a:latin typeface="Arial"/>
                <a:cs typeface="Arial"/>
              </a:rPr>
              <a:t>RxAndroid, </a:t>
            </a:r>
            <a:r>
              <a:rPr sz="2672" spc="-4" dirty="0">
                <a:latin typeface="Arial"/>
                <a:cs typeface="Arial"/>
              </a:rPr>
              <a:t>RxJavaFX,</a:t>
            </a:r>
            <a:r>
              <a:rPr sz="2672" spc="-49" dirty="0">
                <a:latin typeface="Arial"/>
                <a:cs typeface="Arial"/>
              </a:rPr>
              <a:t> </a:t>
            </a:r>
            <a:r>
              <a:rPr sz="2672" dirty="0">
                <a:latin typeface="Arial"/>
                <a:cs typeface="Arial"/>
              </a:rPr>
              <a:t>RxSwing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96196" y="3546077"/>
            <a:ext cx="126355" cy="308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004" spc="299" dirty="0">
                <a:latin typeface="Arial"/>
                <a:cs typeface="Arial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79413" y="3505796"/>
            <a:ext cx="818915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847" marR="3572" indent="-80364">
              <a:lnSpc>
                <a:spcPts val="2672"/>
              </a:lnSpc>
            </a:pPr>
            <a:r>
              <a:rPr sz="2250" spc="-80" dirty="0">
                <a:latin typeface="Arial"/>
                <a:cs typeface="Arial"/>
              </a:rPr>
              <a:t>Rx.NET, </a:t>
            </a:r>
            <a:r>
              <a:rPr sz="2250" spc="32" dirty="0">
                <a:latin typeface="Arial"/>
                <a:cs typeface="Arial"/>
              </a:rPr>
              <a:t>RxCpp, </a:t>
            </a:r>
            <a:r>
              <a:rPr sz="2250" spc="-42" dirty="0">
                <a:latin typeface="Arial"/>
                <a:cs typeface="Arial"/>
              </a:rPr>
              <a:t>RxJS, </a:t>
            </a:r>
            <a:r>
              <a:rPr sz="2250" spc="7" dirty="0">
                <a:latin typeface="Arial"/>
                <a:cs typeface="Arial"/>
              </a:rPr>
              <a:t>Rx.rb, </a:t>
            </a:r>
            <a:r>
              <a:rPr sz="2250" spc="-28" dirty="0">
                <a:latin typeface="Arial"/>
                <a:cs typeface="Arial"/>
              </a:rPr>
              <a:t>Rx.py, </a:t>
            </a:r>
            <a:r>
              <a:rPr sz="2250" spc="-25" dirty="0">
                <a:latin typeface="Arial"/>
                <a:cs typeface="Arial"/>
              </a:rPr>
              <a:t>RxSwift,  </a:t>
            </a:r>
            <a:r>
              <a:rPr sz="2250" spc="-7" dirty="0">
                <a:latin typeface="Arial"/>
                <a:cs typeface="Arial"/>
              </a:rPr>
              <a:t>RxScala,</a:t>
            </a:r>
            <a:r>
              <a:rPr sz="2250" spc="-49" dirty="0">
                <a:latin typeface="Arial"/>
                <a:cs typeface="Arial"/>
              </a:rPr>
              <a:t> </a:t>
            </a:r>
            <a:r>
              <a:rPr sz="2250" spc="-63" dirty="0">
                <a:latin typeface="Arial"/>
                <a:cs typeface="Arial"/>
              </a:rPr>
              <a:t>RxPHP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25068" y="1282722"/>
            <a:ext cx="2375377" cy="43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/>
          <p:nvPr/>
        </p:nvSpPr>
        <p:spPr>
          <a:xfrm>
            <a:off x="7853630" y="1229144"/>
            <a:ext cx="2518252" cy="642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/>
          <p:cNvSpPr txBox="1"/>
          <p:nvPr/>
        </p:nvSpPr>
        <p:spPr>
          <a:xfrm>
            <a:off x="7953375" y="1312665"/>
            <a:ext cx="2313236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u="heavy" spc="-4" dirty="0">
                <a:latin typeface="Arial"/>
                <a:cs typeface="Arial"/>
                <a:hlinkClick r:id="rId4"/>
              </a:rPr>
              <a:t>http://reactivex.io</a:t>
            </a:r>
            <a:endParaRPr sz="2391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81188" y="5304235"/>
            <a:ext cx="8438108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spc="-4" dirty="0">
                <a:latin typeface="Arial"/>
                <a:cs typeface="Arial"/>
              </a:rPr>
              <a:t>JDK 9 will </a:t>
            </a:r>
            <a:r>
              <a:rPr sz="2391" spc="35" dirty="0">
                <a:latin typeface="Arial"/>
                <a:cs typeface="Arial"/>
              </a:rPr>
              <a:t>include </a:t>
            </a:r>
            <a:r>
              <a:rPr sz="2391" spc="11" dirty="0">
                <a:latin typeface="Arial"/>
                <a:cs typeface="Arial"/>
              </a:rPr>
              <a:t>reactive </a:t>
            </a:r>
            <a:r>
              <a:rPr sz="2391" spc="-7" dirty="0">
                <a:latin typeface="Arial"/>
                <a:cs typeface="Arial"/>
              </a:rPr>
              <a:t>streams </a:t>
            </a:r>
            <a:r>
              <a:rPr sz="2391" spc="-4" dirty="0">
                <a:latin typeface="Arial"/>
                <a:cs typeface="Arial"/>
              </a:rPr>
              <a:t>in</a:t>
            </a:r>
            <a:r>
              <a:rPr sz="2391" spc="-46" dirty="0">
                <a:latin typeface="Arial"/>
                <a:cs typeface="Arial"/>
              </a:rPr>
              <a:t> </a:t>
            </a:r>
            <a:r>
              <a:rPr sz="2391" spc="4" dirty="0">
                <a:latin typeface="Arial"/>
                <a:cs typeface="Arial"/>
              </a:rPr>
              <a:t>java.util.concurrent.Flow</a:t>
            </a:r>
            <a:endParaRPr sz="239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360" y="328717"/>
            <a:ext cx="7393781" cy="788060"/>
          </a:xfrm>
          <a:prstGeom prst="rect">
            <a:avLst/>
          </a:prstGeom>
        </p:spPr>
        <p:txBody>
          <a:bodyPr vert="horz" wrap="square" lIns="0" tIns="62508" rIns="0" bIns="0" rtlCol="0" anchor="ctr">
            <a:spAutoFit/>
          </a:bodyPr>
          <a:lstStyle/>
          <a:p>
            <a:pPr marL="910796">
              <a:lnSpc>
                <a:spcPct val="100000"/>
              </a:lnSpc>
            </a:pPr>
            <a:r>
              <a:rPr sz="4711" dirty="0"/>
              <a:t>Main </a:t>
            </a:r>
            <a:r>
              <a:rPr sz="4711" spc="-42" dirty="0"/>
              <a:t>RxJava</a:t>
            </a:r>
            <a:r>
              <a:rPr sz="4711" spc="-49" dirty="0"/>
              <a:t> </a:t>
            </a:r>
            <a:r>
              <a:rPr sz="4711" spc="39" dirty="0"/>
              <a:t>players</a:t>
            </a:r>
            <a:endParaRPr sz="4711"/>
          </a:p>
        </p:txBody>
      </p:sp>
      <p:sp>
        <p:nvSpPr>
          <p:cNvPr id="3" name="object 3"/>
          <p:cNvSpPr txBox="1"/>
          <p:nvPr/>
        </p:nvSpPr>
        <p:spPr>
          <a:xfrm>
            <a:off x="2457376" y="1657885"/>
            <a:ext cx="131713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  <a:endParaRPr sz="179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3705" y="2261103"/>
            <a:ext cx="131713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  <a:endParaRPr sz="179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7376" y="3059519"/>
            <a:ext cx="131713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  <a:endParaRPr sz="1793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705" y="3719980"/>
            <a:ext cx="131713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  <a:endParaRPr sz="1793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3704" y="4518396"/>
            <a:ext cx="131713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793" spc="267" dirty="0">
                <a:latin typeface="Arial"/>
                <a:cs typeface="Arial"/>
              </a:rPr>
              <a:t>•</a:t>
            </a:r>
            <a:endParaRPr sz="179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4264" y="1600473"/>
            <a:ext cx="6666458" cy="3355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2391" spc="-4" dirty="0">
                <a:latin typeface="Arial"/>
                <a:cs typeface="Arial"/>
              </a:rPr>
              <a:t>Observable </a:t>
            </a:r>
            <a:r>
              <a:rPr sz="2391" dirty="0">
                <a:latin typeface="Arial"/>
                <a:cs typeface="Arial"/>
              </a:rPr>
              <a:t>- </a:t>
            </a:r>
            <a:r>
              <a:rPr sz="2391" spc="42" dirty="0">
                <a:latin typeface="Arial"/>
                <a:cs typeface="Arial"/>
              </a:rPr>
              <a:t>producer </a:t>
            </a:r>
            <a:r>
              <a:rPr sz="2391" dirty="0">
                <a:latin typeface="Arial"/>
                <a:cs typeface="Arial"/>
              </a:rPr>
              <a:t>of</a:t>
            </a:r>
            <a:r>
              <a:rPr sz="2391" spc="-63" dirty="0">
                <a:latin typeface="Arial"/>
                <a:cs typeface="Arial"/>
              </a:rPr>
              <a:t> </a:t>
            </a:r>
            <a:r>
              <a:rPr sz="2391" spc="32" dirty="0">
                <a:latin typeface="Arial"/>
                <a:cs typeface="Arial"/>
              </a:rPr>
              <a:t>data</a:t>
            </a:r>
            <a:endParaRPr sz="2391" dirty="0">
              <a:latin typeface="Arial"/>
              <a:cs typeface="Arial"/>
            </a:endParaRPr>
          </a:p>
          <a:p>
            <a:pPr marL="8929" marR="3572">
              <a:lnSpc>
                <a:spcPct val="203399"/>
              </a:lnSpc>
              <a:tabLst>
                <a:tab pos="1544335" algn="l"/>
                <a:tab pos="1594785" algn="l"/>
                <a:tab pos="1814448" algn="l"/>
              </a:tabLst>
            </a:pPr>
            <a:r>
              <a:rPr sz="2391" spc="-4" dirty="0">
                <a:latin typeface="Arial"/>
                <a:cs typeface="Arial"/>
              </a:rPr>
              <a:t>Observer		</a:t>
            </a:r>
            <a:r>
              <a:rPr sz="2391" dirty="0">
                <a:latin typeface="Arial"/>
                <a:cs typeface="Arial"/>
              </a:rPr>
              <a:t>- </a:t>
            </a:r>
            <a:r>
              <a:rPr sz="2391" spc="14" dirty="0">
                <a:latin typeface="Arial"/>
                <a:cs typeface="Arial"/>
              </a:rPr>
              <a:t>consumer </a:t>
            </a:r>
            <a:r>
              <a:rPr sz="2391" dirty="0">
                <a:latin typeface="Arial"/>
                <a:cs typeface="Arial"/>
              </a:rPr>
              <a:t>of</a:t>
            </a:r>
            <a:r>
              <a:rPr sz="2391" spc="-35" dirty="0">
                <a:latin typeface="Arial"/>
                <a:cs typeface="Arial"/>
              </a:rPr>
              <a:t> </a:t>
            </a:r>
            <a:r>
              <a:rPr sz="2391" spc="25" dirty="0">
                <a:latin typeface="Arial"/>
                <a:cs typeface="Arial"/>
              </a:rPr>
              <a:t>observable</a:t>
            </a:r>
            <a:r>
              <a:rPr sz="2391" spc="-7" dirty="0">
                <a:latin typeface="Arial"/>
                <a:cs typeface="Arial"/>
              </a:rPr>
              <a:t> </a:t>
            </a:r>
            <a:r>
              <a:rPr sz="2391" spc="28" dirty="0">
                <a:latin typeface="Arial"/>
                <a:cs typeface="Arial"/>
              </a:rPr>
              <a:t>sequences </a:t>
            </a:r>
            <a:r>
              <a:rPr sz="2391" spc="14" dirty="0">
                <a:latin typeface="Arial"/>
                <a:cs typeface="Arial"/>
              </a:rPr>
              <a:t> </a:t>
            </a:r>
            <a:r>
              <a:rPr sz="2391" dirty="0">
                <a:latin typeface="Arial"/>
                <a:cs typeface="Arial"/>
              </a:rPr>
              <a:t>Subscriber - </a:t>
            </a:r>
            <a:r>
              <a:rPr sz="2391" spc="32" dirty="0">
                <a:latin typeface="Arial"/>
                <a:cs typeface="Arial"/>
              </a:rPr>
              <a:t>connects </a:t>
            </a:r>
            <a:r>
              <a:rPr sz="2391" spc="14" dirty="0">
                <a:latin typeface="Arial"/>
                <a:cs typeface="Arial"/>
              </a:rPr>
              <a:t>observer </a:t>
            </a:r>
            <a:r>
              <a:rPr sz="2391" spc="-4" dirty="0">
                <a:latin typeface="Arial"/>
                <a:cs typeface="Arial"/>
              </a:rPr>
              <a:t>with </a:t>
            </a:r>
            <a:r>
              <a:rPr sz="2391" spc="25" dirty="0">
                <a:latin typeface="Arial"/>
                <a:cs typeface="Arial"/>
              </a:rPr>
              <a:t>observable  </a:t>
            </a:r>
            <a:r>
              <a:rPr sz="2391" spc="-4" dirty="0">
                <a:latin typeface="Arial"/>
                <a:cs typeface="Arial"/>
              </a:rPr>
              <a:t>Operator	</a:t>
            </a:r>
            <a:r>
              <a:rPr sz="2391" dirty="0">
                <a:latin typeface="Arial"/>
                <a:cs typeface="Arial"/>
              </a:rPr>
              <a:t>-	</a:t>
            </a:r>
            <a:r>
              <a:rPr sz="2391" spc="-7" dirty="0">
                <a:latin typeface="Arial"/>
                <a:cs typeface="Arial"/>
              </a:rPr>
              <a:t>en-route</a:t>
            </a:r>
            <a:r>
              <a:rPr sz="2391" spc="-11" dirty="0">
                <a:latin typeface="Arial"/>
                <a:cs typeface="Arial"/>
              </a:rPr>
              <a:t> </a:t>
            </a:r>
            <a:r>
              <a:rPr sz="2391" spc="32" dirty="0">
                <a:latin typeface="Arial"/>
                <a:cs typeface="Arial"/>
              </a:rPr>
              <a:t>data</a:t>
            </a:r>
            <a:r>
              <a:rPr sz="2391" spc="-11" dirty="0">
                <a:latin typeface="Arial"/>
                <a:cs typeface="Arial"/>
              </a:rPr>
              <a:t> </a:t>
            </a:r>
            <a:r>
              <a:rPr sz="2391" dirty="0">
                <a:latin typeface="Arial"/>
                <a:cs typeface="Arial"/>
              </a:rPr>
              <a:t>transformation </a:t>
            </a:r>
            <a:r>
              <a:rPr sz="2391" spc="-4" dirty="0">
                <a:latin typeface="Arial"/>
                <a:cs typeface="Arial"/>
              </a:rPr>
              <a:t> </a:t>
            </a:r>
            <a:r>
              <a:rPr sz="2391" dirty="0">
                <a:latin typeface="Arial"/>
                <a:cs typeface="Arial"/>
              </a:rPr>
              <a:t>Scheduler	- </a:t>
            </a:r>
            <a:r>
              <a:rPr sz="2391" spc="14" dirty="0">
                <a:latin typeface="Arial"/>
                <a:cs typeface="Arial"/>
              </a:rPr>
              <a:t>multi-threading</a:t>
            </a:r>
            <a:r>
              <a:rPr sz="2391" spc="-60" dirty="0">
                <a:latin typeface="Arial"/>
                <a:cs typeface="Arial"/>
              </a:rPr>
              <a:t> </a:t>
            </a:r>
            <a:r>
              <a:rPr sz="2391" spc="42" dirty="0">
                <a:latin typeface="Arial"/>
                <a:cs typeface="Arial"/>
              </a:rPr>
              <a:t>support</a:t>
            </a:r>
            <a:endParaRPr sz="239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46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7188" y="484166"/>
            <a:ext cx="3850481" cy="8439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484" spc="-4" dirty="0"/>
              <a:t>An</a:t>
            </a:r>
            <a:r>
              <a:rPr sz="5484" spc="-46" dirty="0"/>
              <a:t> </a:t>
            </a:r>
            <a:r>
              <a:rPr sz="5484" spc="35" dirty="0"/>
              <a:t>Operator</a:t>
            </a:r>
            <a:endParaRPr sz="5484"/>
          </a:p>
        </p:txBody>
      </p:sp>
      <p:sp>
        <p:nvSpPr>
          <p:cNvPr id="3" name="object 3"/>
          <p:cNvSpPr/>
          <p:nvPr/>
        </p:nvSpPr>
        <p:spPr>
          <a:xfrm>
            <a:off x="4899422" y="1598414"/>
            <a:ext cx="2455664" cy="1625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 txBox="1"/>
          <p:nvPr/>
        </p:nvSpPr>
        <p:spPr>
          <a:xfrm>
            <a:off x="2621824" y="2200052"/>
            <a:ext cx="1624310" cy="38685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8752" rIns="0" bIns="0" rtlCol="0">
            <a:spAutoFit/>
          </a:bodyPr>
          <a:lstStyle/>
          <a:p>
            <a:pPr marL="31699">
              <a:spcBef>
                <a:spcPts val="148"/>
              </a:spcBef>
            </a:pPr>
            <a:r>
              <a:rPr sz="2391" spc="-4" dirty="0">
                <a:latin typeface="Arial"/>
                <a:cs typeface="Arial"/>
              </a:rPr>
              <a:t>Observable</a:t>
            </a:r>
            <a:endParaRPr sz="2391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24895" y="2414364"/>
            <a:ext cx="433536" cy="0"/>
          </a:xfrm>
          <a:custGeom>
            <a:avLst/>
            <a:gdLst/>
            <a:ahLst/>
            <a:cxnLst/>
            <a:rect l="l" t="t" r="r" b="b"/>
            <a:pathLst>
              <a:path w="616585">
                <a:moveTo>
                  <a:pt x="0" y="0"/>
                </a:moveTo>
                <a:lnTo>
                  <a:pt x="603558" y="0"/>
                </a:lnTo>
                <a:lnTo>
                  <a:pt x="6162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4749278" y="237150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 txBox="1"/>
          <p:nvPr/>
        </p:nvSpPr>
        <p:spPr>
          <a:xfrm>
            <a:off x="7946150" y="2200052"/>
            <a:ext cx="1624310" cy="38685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8752" rIns="0" bIns="0" rtlCol="0">
            <a:spAutoFit/>
          </a:bodyPr>
          <a:lstStyle/>
          <a:p>
            <a:pPr marL="29467">
              <a:spcBef>
                <a:spcPts val="148"/>
              </a:spcBef>
            </a:pPr>
            <a:r>
              <a:rPr sz="2391" spc="-4" dirty="0">
                <a:latin typeface="Arial"/>
                <a:cs typeface="Arial"/>
              </a:rPr>
              <a:t>Observable</a:t>
            </a:r>
            <a:endParaRPr sz="2391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1707" y="2414364"/>
            <a:ext cx="433536" cy="0"/>
          </a:xfrm>
          <a:custGeom>
            <a:avLst/>
            <a:gdLst/>
            <a:ahLst/>
            <a:cxnLst/>
            <a:rect l="l" t="t" r="r" b="b"/>
            <a:pathLst>
              <a:path w="616584">
                <a:moveTo>
                  <a:pt x="0" y="0"/>
                </a:moveTo>
                <a:lnTo>
                  <a:pt x="603558" y="0"/>
                </a:lnTo>
                <a:lnTo>
                  <a:pt x="61625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/>
          <p:nvPr/>
        </p:nvSpPr>
        <p:spPr>
          <a:xfrm>
            <a:off x="7816081" y="237150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 txBox="1"/>
          <p:nvPr/>
        </p:nvSpPr>
        <p:spPr>
          <a:xfrm>
            <a:off x="5111619" y="2937581"/>
            <a:ext cx="2029271" cy="75658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0538" rIns="0" bIns="0" rtlCol="0">
            <a:spAutoFit/>
          </a:bodyPr>
          <a:lstStyle/>
          <a:p>
            <a:pPr marL="479507" marR="23663" indent="-446469">
              <a:lnSpc>
                <a:spcPct val="100499"/>
              </a:lnSpc>
              <a:spcBef>
                <a:spcPts val="161"/>
              </a:spcBef>
            </a:pPr>
            <a:r>
              <a:rPr sz="2391" dirty="0">
                <a:latin typeface="Arial"/>
                <a:cs typeface="Arial"/>
              </a:rPr>
              <a:t>A</a:t>
            </a:r>
            <a:r>
              <a:rPr sz="2391" spc="-165" dirty="0">
                <a:latin typeface="Arial"/>
                <a:cs typeface="Arial"/>
              </a:rPr>
              <a:t> </a:t>
            </a:r>
            <a:r>
              <a:rPr sz="2391" spc="-4" dirty="0">
                <a:latin typeface="Arial"/>
                <a:cs typeface="Arial"/>
              </a:rPr>
              <a:t>transforming  function</a:t>
            </a:r>
            <a:endParaRPr sz="239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802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823270" y="1138535"/>
          <a:ext cx="6950342" cy="4574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5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58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0"/>
                        </a:spcBef>
                      </a:pPr>
                      <a:r>
                        <a:rPr sz="3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Word</a:t>
                      </a:r>
                      <a:endParaRPr sz="3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3175">
                      <a:solidFill>
                        <a:srgbClr val="CDE5F1"/>
                      </a:solidFill>
                      <a:prstDash val="solid"/>
                    </a:lnR>
                    <a:lnT w="12700">
                      <a:solidFill>
                        <a:srgbClr val="164F86"/>
                      </a:solidFill>
                      <a:prstDash val="solid"/>
                    </a:lnT>
                    <a:lnB w="3175">
                      <a:solidFill>
                        <a:srgbClr val="CDE5F1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0"/>
                        </a:spcBef>
                      </a:pPr>
                      <a:r>
                        <a:rPr sz="3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Antonym</a:t>
                      </a:r>
                      <a:endParaRPr sz="3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CDE5F1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lnT w="12700">
                      <a:solidFill>
                        <a:srgbClr val="164F86"/>
                      </a:solidFill>
                      <a:prstDash val="solid"/>
                    </a:lnT>
                    <a:lnB w="3175">
                      <a:solidFill>
                        <a:srgbClr val="CDE5F1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2500" spc="-5" dirty="0">
                          <a:latin typeface="Arial"/>
                          <a:cs typeface="Arial"/>
                        </a:rPr>
                        <a:t>Iterable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3175">
                      <a:solidFill>
                        <a:srgbClr val="CDE5F1"/>
                      </a:solidFill>
                      <a:prstDash val="solid"/>
                    </a:lnR>
                    <a:lnT w="3175">
                      <a:solidFill>
                        <a:srgbClr val="CDE5F1"/>
                      </a:solidFill>
                      <a:prstDash val="solid"/>
                    </a:lnT>
                    <a:lnB w="3175">
                      <a:solidFill>
                        <a:srgbClr val="CDE5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500" spc="-5" dirty="0">
                          <a:latin typeface="Arial"/>
                          <a:cs typeface="Arial"/>
                        </a:rPr>
                        <a:t>Observable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CDE5F1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lnT w="3175">
                      <a:solidFill>
                        <a:srgbClr val="CDE5F1"/>
                      </a:solidFill>
                      <a:prstDash val="solid"/>
                    </a:lnT>
                    <a:lnB w="3175">
                      <a:solidFill>
                        <a:srgbClr val="CDE5F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500" spc="-5" dirty="0">
                          <a:latin typeface="Arial"/>
                          <a:cs typeface="Arial"/>
                        </a:rPr>
                        <a:t>Iterator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3175">
                      <a:solidFill>
                        <a:srgbClr val="CDE5F1"/>
                      </a:solidFill>
                      <a:prstDash val="solid"/>
                    </a:lnR>
                    <a:lnT w="3175">
                      <a:solidFill>
                        <a:srgbClr val="CDE5F1"/>
                      </a:solidFill>
                      <a:prstDash val="solid"/>
                    </a:lnT>
                    <a:lnB w="3175">
                      <a:solidFill>
                        <a:srgbClr val="CDE5F1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500" spc="-5" dirty="0">
                          <a:latin typeface="Arial"/>
                          <a:cs typeface="Arial"/>
                        </a:rPr>
                        <a:t>Observer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CDE5F1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lnT w="3175">
                      <a:solidFill>
                        <a:srgbClr val="CDE5F1"/>
                      </a:solidFill>
                      <a:prstDash val="solid"/>
                    </a:lnT>
                    <a:lnB w="12700">
                      <a:solidFill>
                        <a:srgbClr val="164F8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Pull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164F86"/>
                      </a:solidFill>
                      <a:prstDash val="solid"/>
                    </a:lnL>
                    <a:lnR w="3175">
                      <a:solidFill>
                        <a:srgbClr val="CDE5F1"/>
                      </a:solidFill>
                      <a:prstDash val="solid"/>
                    </a:lnR>
                    <a:lnT w="3175">
                      <a:solidFill>
                        <a:srgbClr val="CDE5F1"/>
                      </a:solidFill>
                      <a:prstDash val="solid"/>
                    </a:lnT>
                    <a:lnB w="12700">
                      <a:solidFill>
                        <a:srgbClr val="164F8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Push</a:t>
                      </a:r>
                    </a:p>
                  </a:txBody>
                  <a:tcPr marL="0" marR="0" marT="0" marB="0">
                    <a:lnL w="3175">
                      <a:solidFill>
                        <a:srgbClr val="CDE5F1"/>
                      </a:solidFill>
                      <a:prstDash val="solid"/>
                    </a:lnL>
                    <a:lnR w="12700">
                      <a:solidFill>
                        <a:srgbClr val="164F86"/>
                      </a:solidFill>
                      <a:prstDash val="solid"/>
                    </a:lnR>
                    <a:lnT w="12700">
                      <a:solidFill>
                        <a:srgbClr val="164F86"/>
                      </a:solidFill>
                      <a:prstDash val="solid"/>
                    </a:lnT>
                    <a:lnB w="12700">
                      <a:solidFill>
                        <a:srgbClr val="164F8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52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3284" y="1894665"/>
            <a:ext cx="6417721" cy="1839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 txBox="1"/>
          <p:nvPr/>
        </p:nvSpPr>
        <p:spPr>
          <a:xfrm>
            <a:off x="5814104" y="2634258"/>
            <a:ext cx="3211116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Lucida Console"/>
                <a:cs typeface="Lucida Console"/>
              </a:rPr>
              <a:t>-&gt;</a:t>
            </a:r>
            <a:r>
              <a:rPr sz="1547" spc="-14" dirty="0">
                <a:latin typeface="Lucida Console"/>
                <a:cs typeface="Lucida Console"/>
              </a:rPr>
              <a:t> </a:t>
            </a:r>
            <a:r>
              <a:rPr sz="1547" b="1" spc="-4" dirty="0">
                <a:solidFill>
                  <a:srgbClr val="008F00"/>
                </a:solidFill>
                <a:latin typeface="Lucida Sans Typewriter"/>
                <a:cs typeface="Lucida Sans Typewriter"/>
              </a:rPr>
              <a:t>"USA"</a:t>
            </a:r>
            <a:r>
              <a:rPr sz="1547" spc="-4" dirty="0">
                <a:latin typeface="Lucida Console"/>
                <a:cs typeface="Lucida Console"/>
              </a:rPr>
              <a:t>.equals(b.</a:t>
            </a:r>
            <a:r>
              <a:rPr sz="1547" b="1" spc="-4" dirty="0">
                <a:solidFill>
                  <a:srgbClr val="7B248D"/>
                </a:solidFill>
                <a:latin typeface="Lucida Sans Typewriter"/>
                <a:cs typeface="Lucida Sans Typewriter"/>
              </a:rPr>
              <a:t>country</a:t>
            </a:r>
            <a:r>
              <a:rPr sz="1547" spc="-4" dirty="0">
                <a:latin typeface="Lucida Console"/>
                <a:cs typeface="Lucida Console"/>
              </a:rPr>
              <a:t>))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4984" y="1964531"/>
            <a:ext cx="2028825" cy="1154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>
              <a:lnSpc>
                <a:spcPts val="1807"/>
              </a:lnSpc>
            </a:pPr>
            <a:r>
              <a:rPr sz="1547" spc="-4" dirty="0">
                <a:latin typeface="Lucida Console"/>
                <a:cs typeface="Lucida Console"/>
              </a:rPr>
              <a:t>beers.stream()</a:t>
            </a:r>
            <a:endParaRPr sz="1547">
              <a:latin typeface="Lucida Console"/>
              <a:cs typeface="Lucida Console"/>
            </a:endParaRPr>
          </a:p>
          <a:p>
            <a:pPr marL="954996">
              <a:lnSpc>
                <a:spcPts val="1758"/>
              </a:lnSpc>
            </a:pPr>
            <a:r>
              <a:rPr sz="1547" spc="-4" dirty="0">
                <a:latin typeface="Lucida Console"/>
                <a:cs typeface="Lucida Console"/>
              </a:rPr>
              <a:t>.skip(</a:t>
            </a:r>
            <a:r>
              <a:rPr sz="1547" spc="-4" dirty="0">
                <a:solidFill>
                  <a:srgbClr val="0433FF"/>
                </a:solidFill>
                <a:latin typeface="Lucida Console"/>
                <a:cs typeface="Lucida Console"/>
              </a:rPr>
              <a:t>1</a:t>
            </a:r>
            <a:r>
              <a:rPr sz="1547" spc="-4" dirty="0">
                <a:latin typeface="Lucida Console"/>
                <a:cs typeface="Lucida Console"/>
              </a:rPr>
              <a:t>)</a:t>
            </a:r>
            <a:endParaRPr sz="1547">
              <a:latin typeface="Lucida Console"/>
              <a:cs typeface="Lucida Console"/>
            </a:endParaRPr>
          </a:p>
          <a:p>
            <a:pPr marL="954996">
              <a:lnSpc>
                <a:spcPts val="1758"/>
              </a:lnSpc>
            </a:pPr>
            <a:r>
              <a:rPr sz="1547" spc="-4" dirty="0">
                <a:latin typeface="Lucida Console"/>
                <a:cs typeface="Lucida Console"/>
              </a:rPr>
              <a:t>.limit(</a:t>
            </a:r>
            <a:r>
              <a:rPr sz="1547" spc="-4" dirty="0">
                <a:solidFill>
                  <a:srgbClr val="0433FF"/>
                </a:solidFill>
                <a:latin typeface="Lucida Console"/>
                <a:cs typeface="Lucida Console"/>
              </a:rPr>
              <a:t>3</a:t>
            </a:r>
            <a:r>
              <a:rPr sz="1547" spc="-4" dirty="0">
                <a:latin typeface="Lucida Console"/>
                <a:cs typeface="Lucida Console"/>
              </a:rPr>
              <a:t>)</a:t>
            </a:r>
            <a:endParaRPr sz="1547">
              <a:latin typeface="Lucida Console"/>
              <a:cs typeface="Lucida Console"/>
            </a:endParaRPr>
          </a:p>
          <a:p>
            <a:pPr marL="954996">
              <a:lnSpc>
                <a:spcPts val="1758"/>
              </a:lnSpc>
            </a:pPr>
            <a:r>
              <a:rPr sz="1547" spc="-4" dirty="0">
                <a:latin typeface="Lucida Console"/>
                <a:cs typeface="Lucida Console"/>
              </a:rPr>
              <a:t>.filter(b</a:t>
            </a:r>
            <a:endParaRPr sz="1547">
              <a:latin typeface="Lucida Console"/>
              <a:cs typeface="Lucida Console"/>
            </a:endParaRPr>
          </a:p>
          <a:p>
            <a:pPr marL="954996">
              <a:lnSpc>
                <a:spcPts val="1807"/>
              </a:lnSpc>
            </a:pPr>
            <a:r>
              <a:rPr sz="1547" spc="-4" dirty="0">
                <a:latin typeface="Lucida Console"/>
                <a:cs typeface="Lucida Console"/>
              </a:rPr>
              <a:t>.map(b</a:t>
            </a:r>
            <a:r>
              <a:rPr sz="1547" spc="-53" dirty="0">
                <a:latin typeface="Lucida Console"/>
                <a:cs typeface="Lucida Console"/>
              </a:rPr>
              <a:t> </a:t>
            </a:r>
            <a:r>
              <a:rPr sz="1547" spc="-4" dirty="0">
                <a:latin typeface="Lucida Console"/>
                <a:cs typeface="Lucida Console"/>
              </a:rPr>
              <a:t>-&gt;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4104" y="2857501"/>
            <a:ext cx="2974925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Lucida Console"/>
                <a:cs typeface="Lucida Console"/>
              </a:rPr>
              <a:t>b.</a:t>
            </a:r>
            <a:r>
              <a:rPr sz="1547" b="1" spc="-4" dirty="0">
                <a:solidFill>
                  <a:srgbClr val="7B248D"/>
                </a:solidFill>
                <a:latin typeface="Lucida Sans Typewriter"/>
                <a:cs typeface="Lucida Sans Typewriter"/>
              </a:rPr>
              <a:t>name </a:t>
            </a:r>
            <a:r>
              <a:rPr sz="1547" spc="-4" dirty="0">
                <a:latin typeface="Lucida Console"/>
                <a:cs typeface="Lucida Console"/>
              </a:rPr>
              <a:t>+ </a:t>
            </a:r>
            <a:r>
              <a:rPr sz="1547" b="1" spc="-4" dirty="0">
                <a:solidFill>
                  <a:srgbClr val="008F00"/>
                </a:solidFill>
                <a:latin typeface="Lucida Sans Typewriter"/>
                <a:cs typeface="Lucida Sans Typewriter"/>
              </a:rPr>
              <a:t>": $" </a:t>
            </a:r>
            <a:r>
              <a:rPr sz="1547" spc="-4" dirty="0">
                <a:latin typeface="Lucida Console"/>
                <a:cs typeface="Lucida Console"/>
              </a:rPr>
              <a:t>+</a:t>
            </a:r>
            <a:r>
              <a:rPr sz="1547" spc="-32" dirty="0">
                <a:latin typeface="Lucida Console"/>
                <a:cs typeface="Lucida Console"/>
              </a:rPr>
              <a:t> </a:t>
            </a:r>
            <a:r>
              <a:rPr sz="1547" spc="-4" dirty="0">
                <a:latin typeface="Lucida Console"/>
                <a:cs typeface="Lucida Console"/>
              </a:rPr>
              <a:t>b.</a:t>
            </a:r>
            <a:r>
              <a:rPr sz="1547" b="1" spc="-4" dirty="0">
                <a:solidFill>
                  <a:srgbClr val="7B248D"/>
                </a:solidFill>
                <a:latin typeface="Lucida Sans Typewriter"/>
                <a:cs typeface="Lucida Sans Typewriter"/>
              </a:rPr>
              <a:t>price</a:t>
            </a:r>
            <a:r>
              <a:rPr sz="1547" spc="-4" dirty="0">
                <a:latin typeface="Lucida Console"/>
                <a:cs typeface="Lucida Console"/>
              </a:rPr>
              <a:t>)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1182" y="3080743"/>
            <a:ext cx="1555552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Lucida Console"/>
                <a:cs typeface="Lucida Console"/>
              </a:rPr>
              <a:t>.forEach(beer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7165" y="3080743"/>
            <a:ext cx="3448199" cy="238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/>
            <a:r>
              <a:rPr sz="1547" spc="-4" dirty="0">
                <a:latin typeface="Lucida Console"/>
                <a:cs typeface="Lucida Console"/>
              </a:rPr>
              <a:t>-&gt; System.</a:t>
            </a:r>
            <a:r>
              <a:rPr sz="1547" i="1" spc="-4" dirty="0">
                <a:solidFill>
                  <a:srgbClr val="7B248D"/>
                </a:solidFill>
                <a:latin typeface="Lucida Sans Typewriter"/>
                <a:cs typeface="Lucida Sans Typewriter"/>
              </a:rPr>
              <a:t>out</a:t>
            </a:r>
            <a:r>
              <a:rPr sz="1547" spc="-4" dirty="0">
                <a:latin typeface="Lucida Console"/>
                <a:cs typeface="Lucida Console"/>
              </a:rPr>
              <a:t>.println(beer));</a:t>
            </a:r>
            <a:endParaRPr sz="1547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22414" y="278784"/>
            <a:ext cx="6547247" cy="8439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ct val="100000"/>
              </a:lnSpc>
            </a:pPr>
            <a:r>
              <a:rPr sz="5484" spc="-4" dirty="0"/>
              <a:t>Java 8 </a:t>
            </a:r>
            <a:r>
              <a:rPr sz="5484" spc="-60" dirty="0"/>
              <a:t>Stream: </a:t>
            </a:r>
            <a:r>
              <a:rPr sz="5484" spc="-4" dirty="0">
                <a:solidFill>
                  <a:srgbClr val="C82506"/>
                </a:solidFill>
              </a:rPr>
              <a:t>a</a:t>
            </a:r>
            <a:r>
              <a:rPr sz="5484" spc="25" dirty="0">
                <a:solidFill>
                  <a:srgbClr val="C82506"/>
                </a:solidFill>
              </a:rPr>
              <a:t> </a:t>
            </a:r>
            <a:r>
              <a:rPr sz="5484" spc="74" dirty="0">
                <a:solidFill>
                  <a:srgbClr val="C82506"/>
                </a:solidFill>
              </a:rPr>
              <a:t>pull</a:t>
            </a:r>
            <a:endParaRPr sz="5484"/>
          </a:p>
        </p:txBody>
      </p:sp>
    </p:spTree>
    <p:extLst>
      <p:ext uri="{BB962C8B-B14F-4D97-AF65-F5344CB8AC3E}">
        <p14:creationId xmlns:p14="http://schemas.microsoft.com/office/powerpoint/2010/main" val="949197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1065</Words>
  <Application>Microsoft Office PowerPoint</Application>
  <PresentationFormat>Widescreen</PresentationFormat>
  <Paragraphs>302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Lucida Console</vt:lpstr>
      <vt:lpstr>Lucida Sans</vt:lpstr>
      <vt:lpstr>Lucida Sans Typewriter</vt:lpstr>
      <vt:lpstr>Times New Roman</vt:lpstr>
      <vt:lpstr>Verdana</vt:lpstr>
      <vt:lpstr>Office Theme</vt:lpstr>
      <vt:lpstr>Reactive thinking in Java</vt:lpstr>
      <vt:lpstr>Reactive thinking is not new</vt:lpstr>
      <vt:lpstr>The reactive style apps</vt:lpstr>
      <vt:lpstr>Java concurrency</vt:lpstr>
      <vt:lpstr>Some open-source Rx libraries</vt:lpstr>
      <vt:lpstr>Main RxJava players</vt:lpstr>
      <vt:lpstr>An Operator</vt:lpstr>
      <vt:lpstr>PowerPoint Presentation</vt:lpstr>
      <vt:lpstr>Java 8 Stream: a pull</vt:lpstr>
      <vt:lpstr>PowerPoint Presentation</vt:lpstr>
      <vt:lpstr>A fool with a tool is still a fool</vt:lpstr>
      <vt:lpstr>Rx Observable: a push</vt:lpstr>
      <vt:lpstr>Event-driven push</vt:lpstr>
      <vt:lpstr>Marble Diagrams</vt:lpstr>
      <vt:lpstr>Observable map(function){}</vt:lpstr>
      <vt:lpstr>Observable filter(function){}</vt:lpstr>
      <vt:lpstr>Operator chaining: map and filter</vt:lpstr>
      <vt:lpstr>PowerPoint Presentation</vt:lpstr>
      <vt:lpstr>Creating an Observable</vt:lpstr>
      <vt:lpstr>Demo BeerClient</vt:lpstr>
      <vt:lpstr>Functions with side effects</vt:lpstr>
      <vt:lpstr>Error Handling</vt:lpstr>
      <vt:lpstr>Error-handling operators</vt:lpstr>
      <vt:lpstr>Demo BeerClientWithFailover</vt:lpstr>
      <vt:lpstr>Schedulers</vt:lpstr>
      <vt:lpstr>Concurrency with Schedulers</vt:lpstr>
      <vt:lpstr>Switching threads</vt:lpstr>
      <vt:lpstr>Multi-threading strategies</vt:lpstr>
      <vt:lpstr>The flatMap() operator</vt:lpstr>
      <vt:lpstr>Parallel processing</vt:lpstr>
      <vt:lpstr>Demo schedulers/SubscribeOnObserveOn  schedulers/ParallelStreams</vt:lpstr>
      <vt:lpstr>Backpressure</vt:lpstr>
      <vt:lpstr>Reactivity in action Chat Application</vt:lpstr>
      <vt:lpstr>PowerPoint Presentation</vt:lpstr>
      <vt:lpstr>T oolkit</vt:lpstr>
      <vt:lpstr>Service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Apply WebSocket</vt:lpstr>
      <vt:lpstr>How to bring it all  together?</vt:lpstr>
      <vt:lpstr>Spring 5</vt:lpstr>
      <vt:lpstr>WebFlux</vt:lpstr>
      <vt:lpstr>spring-web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Egor Kiryanov</dc:creator>
  <cp:lastModifiedBy>Egor Kiryanov</cp:lastModifiedBy>
  <cp:revision>34</cp:revision>
  <dcterms:created xsi:type="dcterms:W3CDTF">2017-07-19T05:05:30Z</dcterms:created>
  <dcterms:modified xsi:type="dcterms:W3CDTF">2017-07-20T16:53:41Z</dcterms:modified>
</cp:coreProperties>
</file>